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ti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7"/>
  </p:notesMasterIdLst>
  <p:sldIdLst>
    <p:sldId id="256" r:id="rId2"/>
    <p:sldId id="391" r:id="rId3"/>
    <p:sldId id="390" r:id="rId4"/>
    <p:sldId id="257" r:id="rId5"/>
    <p:sldId id="389" r:id="rId6"/>
    <p:sldId id="381" r:id="rId7"/>
    <p:sldId id="387" r:id="rId8"/>
    <p:sldId id="388" r:id="rId9"/>
    <p:sldId id="392" r:id="rId10"/>
    <p:sldId id="393" r:id="rId11"/>
    <p:sldId id="394" r:id="rId12"/>
    <p:sldId id="395" r:id="rId13"/>
    <p:sldId id="396" r:id="rId14"/>
    <p:sldId id="398" r:id="rId15"/>
    <p:sldId id="397" r:id="rId1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95181" autoAdjust="0"/>
  </p:normalViewPr>
  <p:slideViewPr>
    <p:cSldViewPr snapToGrid="0">
      <p:cViewPr varScale="1">
        <p:scale>
          <a:sx n="97" d="100"/>
          <a:sy n="97" d="100"/>
        </p:scale>
        <p:origin x="306" y="9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EFF16E9-21A3-4429-9C39-8F0728A95AF5}" type="datetimeFigureOut">
              <a:rPr lang="en-US" smtClean="0"/>
              <a:t>3/31/2020</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5FE9293-62D7-410C-A7F4-3C730A13E933}" type="slidenum">
              <a:rPr lang="en-US" smtClean="0"/>
              <a:t>‹#›</a:t>
            </a:fld>
            <a:endParaRPr lang="en-US"/>
          </a:p>
        </p:txBody>
      </p:sp>
    </p:spTree>
    <p:extLst>
      <p:ext uri="{BB962C8B-B14F-4D97-AF65-F5344CB8AC3E}">
        <p14:creationId xmlns:p14="http://schemas.microsoft.com/office/powerpoint/2010/main" val="347461433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https://reader.elsevier.com/reader/sd/pii/S0007091217356404?token=9EB2903B9E2B04596F6EB5550D71804C8B9CD085B1B3D994D74CC8A10A6C848307D5B2E459CF537863BC9B520BDB41F9" TargetMode="External"/><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hlinkClick r:id="rId3"/>
            </a:endParaRPr>
          </a:p>
          <a:p>
            <a:r>
              <a:rPr lang="en-US" dirty="0">
                <a:hlinkClick r:id="rId3"/>
              </a:rPr>
              <a:t>https://reader.elsevier.com/reader/sd/pii/S0007091217356404?token=9EB2903B9E2B04596F6EB5550D71804C8B9CD085B1B3D994D74CC8A10A6C848307D5B2E459CF537863BC9B520BDB41F9</a:t>
            </a:r>
            <a:endParaRPr lang="en-US" dirty="0"/>
          </a:p>
        </p:txBody>
      </p:sp>
      <p:sp>
        <p:nvSpPr>
          <p:cNvPr id="4" name="Slide Number Placeholder 3"/>
          <p:cNvSpPr>
            <a:spLocks noGrp="1"/>
          </p:cNvSpPr>
          <p:nvPr>
            <p:ph type="sldNum" sz="quarter" idx="5"/>
          </p:nvPr>
        </p:nvSpPr>
        <p:spPr/>
        <p:txBody>
          <a:bodyPr/>
          <a:lstStyle/>
          <a:p>
            <a:fld id="{55FE9293-62D7-410C-A7F4-3C730A13E933}" type="slidenum">
              <a:rPr lang="en-US" smtClean="0"/>
              <a:t>5</a:t>
            </a:fld>
            <a:endParaRPr lang="en-US"/>
          </a:p>
        </p:txBody>
      </p:sp>
    </p:spTree>
    <p:extLst>
      <p:ext uri="{BB962C8B-B14F-4D97-AF65-F5344CB8AC3E}">
        <p14:creationId xmlns:p14="http://schemas.microsoft.com/office/powerpoint/2010/main" val="390229126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The RJS system consisted of a polypropylene reservoir with a diameter of 12.5 mm and height of 25.4 mm (Figure S1). The reservoir had two sidewall orifices with diameter (D) of 340 </a:t>
            </a:r>
          </a:p>
          <a:p>
            <a:r>
              <a:rPr lang="en-US" sz="1200" b="0" i="0" u="none" strike="noStrike" kern="1200" baseline="0" dirty="0">
                <a:solidFill>
                  <a:schemeClr val="tx1"/>
                </a:solidFill>
                <a:latin typeface="+mn-lt"/>
                <a:ea typeface="+mn-ea"/>
                <a:cs typeface="+mn-cs"/>
              </a:rPr>
              <a:t>μm and L: D ratio of 9, where L is the orifice length depicted in Figure 1b. The perforated reservoir was attached to the shaft of a brushless motor (model BND23 from </a:t>
            </a:r>
            <a:r>
              <a:rPr lang="en-US" sz="1200" b="0" i="0" u="none" strike="noStrike" kern="1200" baseline="0" dirty="0" err="1">
                <a:solidFill>
                  <a:schemeClr val="tx1"/>
                </a:solidFill>
                <a:latin typeface="+mn-lt"/>
                <a:ea typeface="+mn-ea"/>
                <a:cs typeface="+mn-cs"/>
              </a:rPr>
              <a:t>Peromatic</a:t>
            </a:r>
            <a:r>
              <a:rPr lang="en-US" sz="1200" b="0" i="0" u="none" strike="noStrike" kern="1200" baseline="0" dirty="0">
                <a:solidFill>
                  <a:schemeClr val="tx1"/>
                </a:solidFill>
                <a:latin typeface="+mn-lt"/>
                <a:ea typeface="+mn-ea"/>
                <a:cs typeface="+mn-cs"/>
              </a:rPr>
              <a:t> GmbH, Switzerland) and rotation speed was controlled by a circuit board. The circuit is equipped with a manual rotation speed control to change the rotation of the motor before or during RJS. The polymer solution was continuously fed to the reservoir via polyethylene tube connected to a 50 ml syringe placed in the cradle of syringe pump (KD Scientific, Holliston, MA). Rotation started immediately after filling the reservoir. The resulting fibers were collected on a stationary round collector. Collected fibers were removed and weighed after certain period of time to evaluate production rate. The production rate was 5-6 g/h which is ~10 times higher than the production rate of standard electrospinning. To study effect of orifice geometry on fiber geometry, another orifice with diameter of 650 μm and L: D ratio of 5 was built. </a:t>
            </a:r>
          </a:p>
          <a:p>
            <a:endParaRPr lang="en-US" sz="1200" b="0" i="0" u="none" strike="noStrike" kern="1200" baseline="0" dirty="0">
              <a:solidFill>
                <a:schemeClr val="tx1"/>
              </a:solidFill>
              <a:latin typeface="+mn-lt"/>
              <a:ea typeface="+mn-ea"/>
              <a:cs typeface="+mn-cs"/>
            </a:endParaRP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The production rate was 5-6 g/h which is ~10 times higher than the production rate of standard electrospinning </a:t>
            </a:r>
            <a:endParaRPr lang="en-US" dirty="0"/>
          </a:p>
        </p:txBody>
      </p:sp>
      <p:sp>
        <p:nvSpPr>
          <p:cNvPr id="4" name="Slide Number Placeholder 3"/>
          <p:cNvSpPr>
            <a:spLocks noGrp="1"/>
          </p:cNvSpPr>
          <p:nvPr>
            <p:ph type="sldNum" sz="quarter" idx="5"/>
          </p:nvPr>
        </p:nvSpPr>
        <p:spPr/>
        <p:txBody>
          <a:bodyPr/>
          <a:lstStyle/>
          <a:p>
            <a:fld id="{55FE9293-62D7-410C-A7F4-3C730A13E933}" type="slidenum">
              <a:rPr lang="en-US" smtClean="0"/>
              <a:t>10</a:t>
            </a:fld>
            <a:endParaRPr lang="en-US"/>
          </a:p>
        </p:txBody>
      </p:sp>
    </p:spTree>
    <p:extLst>
      <p:ext uri="{BB962C8B-B14F-4D97-AF65-F5344CB8AC3E}">
        <p14:creationId xmlns:p14="http://schemas.microsoft.com/office/powerpoint/2010/main" val="332296680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RJS system used to manufacture fibers is depicted in Figure 1a. The RJS consisted of a brushless DC servo motor (Maxon Motor Company, Fall River, MA) attached to a</a:t>
            </a:r>
          </a:p>
          <a:p>
            <a:r>
              <a:rPr lang="en-US" dirty="0"/>
              <a:t>custom-fabricated reservoir with a 343 μm sidewall orifice. Solutions (1 mL) were spun at angular speeds, Ω, up to 75 000 rpm and collected at the spinning midpoint to ensure sample uniformity.</a:t>
            </a:r>
          </a:p>
        </p:txBody>
      </p:sp>
      <p:sp>
        <p:nvSpPr>
          <p:cNvPr id="4" name="Slide Number Placeholder 3"/>
          <p:cNvSpPr>
            <a:spLocks noGrp="1"/>
          </p:cNvSpPr>
          <p:nvPr>
            <p:ph type="sldNum" sz="quarter" idx="5"/>
          </p:nvPr>
        </p:nvSpPr>
        <p:spPr/>
        <p:txBody>
          <a:bodyPr/>
          <a:lstStyle/>
          <a:p>
            <a:fld id="{55FE9293-62D7-410C-A7F4-3C730A13E933}" type="slidenum">
              <a:rPr lang="en-US" smtClean="0"/>
              <a:t>11</a:t>
            </a:fld>
            <a:endParaRPr lang="en-US"/>
          </a:p>
        </p:txBody>
      </p:sp>
    </p:spTree>
    <p:extLst>
      <p:ext uri="{BB962C8B-B14F-4D97-AF65-F5344CB8AC3E}">
        <p14:creationId xmlns:p14="http://schemas.microsoft.com/office/powerpoint/2010/main" val="334243153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hollow metal rotary cone was used as spinneret (Figure 1A). The bottom and top diameters, the height, and the thickness of the hollow cone were 30, 7, 40, and 2 mm, respectively. The</a:t>
            </a:r>
          </a:p>
          <a:p>
            <a:r>
              <a:rPr lang="en-US" dirty="0"/>
              <a:t>cone was fixed coaxially to the DC electromotor with a nylon column. At the top of the nylon column, there was a plastic wafer with a thickness of 0.5mm and a diameter of 40 mm. The nylon </a:t>
            </a:r>
          </a:p>
          <a:p>
            <a:r>
              <a:rPr lang="en-US" dirty="0"/>
              <a:t>column and the plastic wafer were used to avoid static electricity. The outer surface of the cone was mechanically polished. Pieces of copper wires were brushed up against the cone as electrical</a:t>
            </a:r>
          </a:p>
          <a:p>
            <a:r>
              <a:rPr lang="en-US" dirty="0"/>
              <a:t>contacts. </a:t>
            </a:r>
          </a:p>
        </p:txBody>
      </p:sp>
      <p:sp>
        <p:nvSpPr>
          <p:cNvPr id="4" name="Slide Number Placeholder 3"/>
          <p:cNvSpPr>
            <a:spLocks noGrp="1"/>
          </p:cNvSpPr>
          <p:nvPr>
            <p:ph type="sldNum" sz="quarter" idx="5"/>
          </p:nvPr>
        </p:nvSpPr>
        <p:spPr/>
        <p:txBody>
          <a:bodyPr/>
          <a:lstStyle/>
          <a:p>
            <a:fld id="{55FE9293-62D7-410C-A7F4-3C730A13E933}" type="slidenum">
              <a:rPr lang="en-US" smtClean="0"/>
              <a:t>12</a:t>
            </a:fld>
            <a:endParaRPr lang="en-US"/>
          </a:p>
        </p:txBody>
      </p:sp>
    </p:spTree>
    <p:extLst>
      <p:ext uri="{BB962C8B-B14F-4D97-AF65-F5344CB8AC3E}">
        <p14:creationId xmlns:p14="http://schemas.microsoft.com/office/powerpoint/2010/main" val="334669743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5FE9293-62D7-410C-A7F4-3C730A13E933}" type="slidenum">
              <a:rPr lang="en-US" smtClean="0"/>
              <a:t>13</a:t>
            </a:fld>
            <a:endParaRPr lang="en-US"/>
          </a:p>
        </p:txBody>
      </p:sp>
    </p:spTree>
    <p:extLst>
      <p:ext uri="{BB962C8B-B14F-4D97-AF65-F5344CB8AC3E}">
        <p14:creationId xmlns:p14="http://schemas.microsoft.com/office/powerpoint/2010/main" val="64138124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49ED32-7750-4224-89F1-E0117A80139B}"/>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0C6096CC-F945-4A1D-A621-9B0E48BA9A12}"/>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BEEE957F-862F-433F-BEC1-ACF21362E317}"/>
              </a:ext>
            </a:extLst>
          </p:cNvPr>
          <p:cNvSpPr>
            <a:spLocks noGrp="1"/>
          </p:cNvSpPr>
          <p:nvPr>
            <p:ph type="dt" sz="half" idx="10"/>
          </p:nvPr>
        </p:nvSpPr>
        <p:spPr/>
        <p:txBody>
          <a:bodyPr/>
          <a:lstStyle/>
          <a:p>
            <a:fld id="{E8F80659-D7F2-4CF5-911B-B6C51BF00B56}" type="datetimeFigureOut">
              <a:rPr lang="en-US" smtClean="0"/>
              <a:t>3/31/2020</a:t>
            </a:fld>
            <a:endParaRPr lang="en-US"/>
          </a:p>
        </p:txBody>
      </p:sp>
      <p:sp>
        <p:nvSpPr>
          <p:cNvPr id="5" name="Footer Placeholder 4">
            <a:extLst>
              <a:ext uri="{FF2B5EF4-FFF2-40B4-BE49-F238E27FC236}">
                <a16:creationId xmlns:a16="http://schemas.microsoft.com/office/drawing/2014/main" id="{582AC047-07AA-4950-93EB-C4C6B29F93C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CF09DE8-8C96-4C00-B9B1-A8FAC3679401}"/>
              </a:ext>
            </a:extLst>
          </p:cNvPr>
          <p:cNvSpPr>
            <a:spLocks noGrp="1"/>
          </p:cNvSpPr>
          <p:nvPr>
            <p:ph type="sldNum" sz="quarter" idx="12"/>
          </p:nvPr>
        </p:nvSpPr>
        <p:spPr/>
        <p:txBody>
          <a:bodyPr/>
          <a:lstStyle/>
          <a:p>
            <a:fld id="{98E9923E-711A-44EF-A06D-9B046999EEBB}" type="slidenum">
              <a:rPr lang="en-US" smtClean="0"/>
              <a:t>‹#›</a:t>
            </a:fld>
            <a:endParaRPr lang="en-US"/>
          </a:p>
        </p:txBody>
      </p:sp>
    </p:spTree>
    <p:extLst>
      <p:ext uri="{BB962C8B-B14F-4D97-AF65-F5344CB8AC3E}">
        <p14:creationId xmlns:p14="http://schemas.microsoft.com/office/powerpoint/2010/main" val="14591841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EFAA72-9BB4-4012-B900-D9A148529F5B}"/>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BEF79C88-5ADF-46B8-970B-936F260CA8E3}"/>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E01CE86-C10C-4810-8E69-9E79B335ED52}"/>
              </a:ext>
            </a:extLst>
          </p:cNvPr>
          <p:cNvSpPr>
            <a:spLocks noGrp="1"/>
          </p:cNvSpPr>
          <p:nvPr>
            <p:ph type="dt" sz="half" idx="10"/>
          </p:nvPr>
        </p:nvSpPr>
        <p:spPr/>
        <p:txBody>
          <a:bodyPr/>
          <a:lstStyle/>
          <a:p>
            <a:fld id="{E8F80659-D7F2-4CF5-911B-B6C51BF00B56}" type="datetimeFigureOut">
              <a:rPr lang="en-US" smtClean="0"/>
              <a:t>3/31/2020</a:t>
            </a:fld>
            <a:endParaRPr lang="en-US"/>
          </a:p>
        </p:txBody>
      </p:sp>
      <p:sp>
        <p:nvSpPr>
          <p:cNvPr id="5" name="Footer Placeholder 4">
            <a:extLst>
              <a:ext uri="{FF2B5EF4-FFF2-40B4-BE49-F238E27FC236}">
                <a16:creationId xmlns:a16="http://schemas.microsoft.com/office/drawing/2014/main" id="{22DCE783-08B8-459E-A25C-ABA2AB122C2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CC14125-B7AA-4B1D-873B-DBD0BD090713}"/>
              </a:ext>
            </a:extLst>
          </p:cNvPr>
          <p:cNvSpPr>
            <a:spLocks noGrp="1"/>
          </p:cNvSpPr>
          <p:nvPr>
            <p:ph type="sldNum" sz="quarter" idx="12"/>
          </p:nvPr>
        </p:nvSpPr>
        <p:spPr/>
        <p:txBody>
          <a:bodyPr/>
          <a:lstStyle/>
          <a:p>
            <a:fld id="{98E9923E-711A-44EF-A06D-9B046999EEBB}" type="slidenum">
              <a:rPr lang="en-US" smtClean="0"/>
              <a:t>‹#›</a:t>
            </a:fld>
            <a:endParaRPr lang="en-US"/>
          </a:p>
        </p:txBody>
      </p:sp>
    </p:spTree>
    <p:extLst>
      <p:ext uri="{BB962C8B-B14F-4D97-AF65-F5344CB8AC3E}">
        <p14:creationId xmlns:p14="http://schemas.microsoft.com/office/powerpoint/2010/main" val="177581292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81A4694F-CC2F-4E39-A1AB-FBA5D0C909D8}"/>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3979F771-D047-40EE-A596-CA7E43940103}"/>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4E5E0D3-5984-4398-A55A-79D1EE99D7BA}"/>
              </a:ext>
            </a:extLst>
          </p:cNvPr>
          <p:cNvSpPr>
            <a:spLocks noGrp="1"/>
          </p:cNvSpPr>
          <p:nvPr>
            <p:ph type="dt" sz="half" idx="10"/>
          </p:nvPr>
        </p:nvSpPr>
        <p:spPr/>
        <p:txBody>
          <a:bodyPr/>
          <a:lstStyle/>
          <a:p>
            <a:fld id="{E8F80659-D7F2-4CF5-911B-B6C51BF00B56}" type="datetimeFigureOut">
              <a:rPr lang="en-US" smtClean="0"/>
              <a:t>3/31/2020</a:t>
            </a:fld>
            <a:endParaRPr lang="en-US"/>
          </a:p>
        </p:txBody>
      </p:sp>
      <p:sp>
        <p:nvSpPr>
          <p:cNvPr id="5" name="Footer Placeholder 4">
            <a:extLst>
              <a:ext uri="{FF2B5EF4-FFF2-40B4-BE49-F238E27FC236}">
                <a16:creationId xmlns:a16="http://schemas.microsoft.com/office/drawing/2014/main" id="{4E5A8E1B-26FF-44F1-8213-E5D2577BC5C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D7053B6-F60E-40A9-AC00-12C5C17B5C7D}"/>
              </a:ext>
            </a:extLst>
          </p:cNvPr>
          <p:cNvSpPr>
            <a:spLocks noGrp="1"/>
          </p:cNvSpPr>
          <p:nvPr>
            <p:ph type="sldNum" sz="quarter" idx="12"/>
          </p:nvPr>
        </p:nvSpPr>
        <p:spPr/>
        <p:txBody>
          <a:bodyPr/>
          <a:lstStyle/>
          <a:p>
            <a:fld id="{98E9923E-711A-44EF-A06D-9B046999EEBB}" type="slidenum">
              <a:rPr lang="en-US" smtClean="0"/>
              <a:t>‹#›</a:t>
            </a:fld>
            <a:endParaRPr lang="en-US"/>
          </a:p>
        </p:txBody>
      </p:sp>
    </p:spTree>
    <p:extLst>
      <p:ext uri="{BB962C8B-B14F-4D97-AF65-F5344CB8AC3E}">
        <p14:creationId xmlns:p14="http://schemas.microsoft.com/office/powerpoint/2010/main" val="76655749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70384B-595F-46B8-8DDF-459610192BBD}"/>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B2A1D17C-5C88-4188-8E1E-E3F3E9AA8029}"/>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F70C4B5-2A46-496F-83D3-5C32DC25CBED}"/>
              </a:ext>
            </a:extLst>
          </p:cNvPr>
          <p:cNvSpPr>
            <a:spLocks noGrp="1"/>
          </p:cNvSpPr>
          <p:nvPr>
            <p:ph type="dt" sz="half" idx="10"/>
          </p:nvPr>
        </p:nvSpPr>
        <p:spPr/>
        <p:txBody>
          <a:bodyPr/>
          <a:lstStyle/>
          <a:p>
            <a:fld id="{E8F80659-D7F2-4CF5-911B-B6C51BF00B56}" type="datetimeFigureOut">
              <a:rPr lang="en-US" smtClean="0"/>
              <a:t>3/31/2020</a:t>
            </a:fld>
            <a:endParaRPr lang="en-US"/>
          </a:p>
        </p:txBody>
      </p:sp>
      <p:sp>
        <p:nvSpPr>
          <p:cNvPr id="5" name="Footer Placeholder 4">
            <a:extLst>
              <a:ext uri="{FF2B5EF4-FFF2-40B4-BE49-F238E27FC236}">
                <a16:creationId xmlns:a16="http://schemas.microsoft.com/office/drawing/2014/main" id="{A2D5DCF6-D644-4BAF-A4A8-F0C34CBAAA6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C3843AE-2A37-4EF3-9DEB-C4972C465324}"/>
              </a:ext>
            </a:extLst>
          </p:cNvPr>
          <p:cNvSpPr>
            <a:spLocks noGrp="1"/>
          </p:cNvSpPr>
          <p:nvPr>
            <p:ph type="sldNum" sz="quarter" idx="12"/>
          </p:nvPr>
        </p:nvSpPr>
        <p:spPr/>
        <p:txBody>
          <a:bodyPr/>
          <a:lstStyle/>
          <a:p>
            <a:fld id="{98E9923E-711A-44EF-A06D-9B046999EEBB}" type="slidenum">
              <a:rPr lang="en-US" smtClean="0"/>
              <a:t>‹#›</a:t>
            </a:fld>
            <a:endParaRPr lang="en-US"/>
          </a:p>
        </p:txBody>
      </p:sp>
    </p:spTree>
    <p:extLst>
      <p:ext uri="{BB962C8B-B14F-4D97-AF65-F5344CB8AC3E}">
        <p14:creationId xmlns:p14="http://schemas.microsoft.com/office/powerpoint/2010/main" val="278769236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550529-BFCA-4317-8636-555605986D4D}"/>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19D5BA6D-73E7-4E73-9CA1-E48F3956DA98}"/>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6231D39D-D244-4947-9DB5-510DEC022EC6}"/>
              </a:ext>
            </a:extLst>
          </p:cNvPr>
          <p:cNvSpPr>
            <a:spLocks noGrp="1"/>
          </p:cNvSpPr>
          <p:nvPr>
            <p:ph type="dt" sz="half" idx="10"/>
          </p:nvPr>
        </p:nvSpPr>
        <p:spPr/>
        <p:txBody>
          <a:bodyPr/>
          <a:lstStyle/>
          <a:p>
            <a:fld id="{E8F80659-D7F2-4CF5-911B-B6C51BF00B56}" type="datetimeFigureOut">
              <a:rPr lang="en-US" smtClean="0"/>
              <a:t>3/31/2020</a:t>
            </a:fld>
            <a:endParaRPr lang="en-US"/>
          </a:p>
        </p:txBody>
      </p:sp>
      <p:sp>
        <p:nvSpPr>
          <p:cNvPr id="5" name="Footer Placeholder 4">
            <a:extLst>
              <a:ext uri="{FF2B5EF4-FFF2-40B4-BE49-F238E27FC236}">
                <a16:creationId xmlns:a16="http://schemas.microsoft.com/office/drawing/2014/main" id="{A594C625-61F3-4996-A12C-5132A868CD7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E71E064-AB0B-4893-9C00-78016FDFC7E6}"/>
              </a:ext>
            </a:extLst>
          </p:cNvPr>
          <p:cNvSpPr>
            <a:spLocks noGrp="1"/>
          </p:cNvSpPr>
          <p:nvPr>
            <p:ph type="sldNum" sz="quarter" idx="12"/>
          </p:nvPr>
        </p:nvSpPr>
        <p:spPr/>
        <p:txBody>
          <a:bodyPr/>
          <a:lstStyle/>
          <a:p>
            <a:fld id="{98E9923E-711A-44EF-A06D-9B046999EEBB}" type="slidenum">
              <a:rPr lang="en-US" smtClean="0"/>
              <a:t>‹#›</a:t>
            </a:fld>
            <a:endParaRPr lang="en-US"/>
          </a:p>
        </p:txBody>
      </p:sp>
    </p:spTree>
    <p:extLst>
      <p:ext uri="{BB962C8B-B14F-4D97-AF65-F5344CB8AC3E}">
        <p14:creationId xmlns:p14="http://schemas.microsoft.com/office/powerpoint/2010/main" val="214392694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0907D4-C290-4BAD-B531-DE83BA6731CE}"/>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D1A21D6B-7700-497B-8CB4-C6EE17D42486}"/>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28CBC8A1-14AF-4206-AB23-6E5130F6F492}"/>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1FCFDD2D-38C1-4415-85E7-85A84D8355DA}"/>
              </a:ext>
            </a:extLst>
          </p:cNvPr>
          <p:cNvSpPr>
            <a:spLocks noGrp="1"/>
          </p:cNvSpPr>
          <p:nvPr>
            <p:ph type="dt" sz="half" idx="10"/>
          </p:nvPr>
        </p:nvSpPr>
        <p:spPr/>
        <p:txBody>
          <a:bodyPr/>
          <a:lstStyle/>
          <a:p>
            <a:fld id="{E8F80659-D7F2-4CF5-911B-B6C51BF00B56}" type="datetimeFigureOut">
              <a:rPr lang="en-US" smtClean="0"/>
              <a:t>3/31/2020</a:t>
            </a:fld>
            <a:endParaRPr lang="en-US"/>
          </a:p>
        </p:txBody>
      </p:sp>
      <p:sp>
        <p:nvSpPr>
          <p:cNvPr id="6" name="Footer Placeholder 5">
            <a:extLst>
              <a:ext uri="{FF2B5EF4-FFF2-40B4-BE49-F238E27FC236}">
                <a16:creationId xmlns:a16="http://schemas.microsoft.com/office/drawing/2014/main" id="{1A245619-25FD-4FC9-B79E-6101A8276FAB}"/>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BDDB1B63-ECCF-474A-9C8B-F89A2FBB69B3}"/>
              </a:ext>
            </a:extLst>
          </p:cNvPr>
          <p:cNvSpPr>
            <a:spLocks noGrp="1"/>
          </p:cNvSpPr>
          <p:nvPr>
            <p:ph type="sldNum" sz="quarter" idx="12"/>
          </p:nvPr>
        </p:nvSpPr>
        <p:spPr/>
        <p:txBody>
          <a:bodyPr/>
          <a:lstStyle/>
          <a:p>
            <a:fld id="{98E9923E-711A-44EF-A06D-9B046999EEBB}" type="slidenum">
              <a:rPr lang="en-US" smtClean="0"/>
              <a:t>‹#›</a:t>
            </a:fld>
            <a:endParaRPr lang="en-US"/>
          </a:p>
        </p:txBody>
      </p:sp>
    </p:spTree>
    <p:extLst>
      <p:ext uri="{BB962C8B-B14F-4D97-AF65-F5344CB8AC3E}">
        <p14:creationId xmlns:p14="http://schemas.microsoft.com/office/powerpoint/2010/main" val="201226264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4B28B4-6547-4A7B-B452-00F28B577867}"/>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5BB44ABC-FC27-4D8E-920E-26FDBA42C2A9}"/>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CE0D38DE-5275-4DFA-BCD8-37D8644D9326}"/>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17087E6E-6410-434F-8A26-E92F888BEF1A}"/>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DFCB57A3-67EA-4885-9A09-34AFE1C64107}"/>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F65E6DD7-A207-44B6-8ACE-CC8FE5DDCEF4}"/>
              </a:ext>
            </a:extLst>
          </p:cNvPr>
          <p:cNvSpPr>
            <a:spLocks noGrp="1"/>
          </p:cNvSpPr>
          <p:nvPr>
            <p:ph type="dt" sz="half" idx="10"/>
          </p:nvPr>
        </p:nvSpPr>
        <p:spPr/>
        <p:txBody>
          <a:bodyPr/>
          <a:lstStyle/>
          <a:p>
            <a:fld id="{E8F80659-D7F2-4CF5-911B-B6C51BF00B56}" type="datetimeFigureOut">
              <a:rPr lang="en-US" smtClean="0"/>
              <a:t>3/31/2020</a:t>
            </a:fld>
            <a:endParaRPr lang="en-US"/>
          </a:p>
        </p:txBody>
      </p:sp>
      <p:sp>
        <p:nvSpPr>
          <p:cNvPr id="8" name="Footer Placeholder 7">
            <a:extLst>
              <a:ext uri="{FF2B5EF4-FFF2-40B4-BE49-F238E27FC236}">
                <a16:creationId xmlns:a16="http://schemas.microsoft.com/office/drawing/2014/main" id="{4673C165-741F-4EF5-BAD7-40BC3B1D297F}"/>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A599A662-FC20-4093-BE7D-C710BF13F66E}"/>
              </a:ext>
            </a:extLst>
          </p:cNvPr>
          <p:cNvSpPr>
            <a:spLocks noGrp="1"/>
          </p:cNvSpPr>
          <p:nvPr>
            <p:ph type="sldNum" sz="quarter" idx="12"/>
          </p:nvPr>
        </p:nvSpPr>
        <p:spPr/>
        <p:txBody>
          <a:bodyPr/>
          <a:lstStyle/>
          <a:p>
            <a:fld id="{98E9923E-711A-44EF-A06D-9B046999EEBB}" type="slidenum">
              <a:rPr lang="en-US" smtClean="0"/>
              <a:t>‹#›</a:t>
            </a:fld>
            <a:endParaRPr lang="en-US"/>
          </a:p>
        </p:txBody>
      </p:sp>
    </p:spTree>
    <p:extLst>
      <p:ext uri="{BB962C8B-B14F-4D97-AF65-F5344CB8AC3E}">
        <p14:creationId xmlns:p14="http://schemas.microsoft.com/office/powerpoint/2010/main" val="22629852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FF4F1B-85BF-4CA3-9DF5-816329406D60}"/>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8CCDB31A-03F4-4E67-BB93-302C6D725BB9}"/>
              </a:ext>
            </a:extLst>
          </p:cNvPr>
          <p:cNvSpPr>
            <a:spLocks noGrp="1"/>
          </p:cNvSpPr>
          <p:nvPr>
            <p:ph type="dt" sz="half" idx="10"/>
          </p:nvPr>
        </p:nvSpPr>
        <p:spPr/>
        <p:txBody>
          <a:bodyPr/>
          <a:lstStyle/>
          <a:p>
            <a:fld id="{E8F80659-D7F2-4CF5-911B-B6C51BF00B56}" type="datetimeFigureOut">
              <a:rPr lang="en-US" smtClean="0"/>
              <a:t>3/31/2020</a:t>
            </a:fld>
            <a:endParaRPr lang="en-US"/>
          </a:p>
        </p:txBody>
      </p:sp>
      <p:sp>
        <p:nvSpPr>
          <p:cNvPr id="4" name="Footer Placeholder 3">
            <a:extLst>
              <a:ext uri="{FF2B5EF4-FFF2-40B4-BE49-F238E27FC236}">
                <a16:creationId xmlns:a16="http://schemas.microsoft.com/office/drawing/2014/main" id="{53B44F1B-F665-47C0-A78D-398690F42BFE}"/>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8F2C3F2C-07F6-410C-ACDB-B6599BCAAE50}"/>
              </a:ext>
            </a:extLst>
          </p:cNvPr>
          <p:cNvSpPr>
            <a:spLocks noGrp="1"/>
          </p:cNvSpPr>
          <p:nvPr>
            <p:ph type="sldNum" sz="quarter" idx="12"/>
          </p:nvPr>
        </p:nvSpPr>
        <p:spPr/>
        <p:txBody>
          <a:bodyPr/>
          <a:lstStyle/>
          <a:p>
            <a:fld id="{98E9923E-711A-44EF-A06D-9B046999EEBB}" type="slidenum">
              <a:rPr lang="en-US" smtClean="0"/>
              <a:t>‹#›</a:t>
            </a:fld>
            <a:endParaRPr lang="en-US"/>
          </a:p>
        </p:txBody>
      </p:sp>
    </p:spTree>
    <p:extLst>
      <p:ext uri="{BB962C8B-B14F-4D97-AF65-F5344CB8AC3E}">
        <p14:creationId xmlns:p14="http://schemas.microsoft.com/office/powerpoint/2010/main" val="142799091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D9E7CA54-E75B-44F3-80C9-C9BC87CAAB9E}"/>
              </a:ext>
            </a:extLst>
          </p:cNvPr>
          <p:cNvSpPr>
            <a:spLocks noGrp="1"/>
          </p:cNvSpPr>
          <p:nvPr>
            <p:ph type="dt" sz="half" idx="10"/>
          </p:nvPr>
        </p:nvSpPr>
        <p:spPr/>
        <p:txBody>
          <a:bodyPr/>
          <a:lstStyle/>
          <a:p>
            <a:fld id="{E8F80659-D7F2-4CF5-911B-B6C51BF00B56}" type="datetimeFigureOut">
              <a:rPr lang="en-US" smtClean="0"/>
              <a:t>3/31/2020</a:t>
            </a:fld>
            <a:endParaRPr lang="en-US"/>
          </a:p>
        </p:txBody>
      </p:sp>
      <p:sp>
        <p:nvSpPr>
          <p:cNvPr id="3" name="Footer Placeholder 2">
            <a:extLst>
              <a:ext uri="{FF2B5EF4-FFF2-40B4-BE49-F238E27FC236}">
                <a16:creationId xmlns:a16="http://schemas.microsoft.com/office/drawing/2014/main" id="{ED14501E-87F3-418B-AEE2-F24DE6245BC4}"/>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9EC91B3E-525F-4B83-95F3-C342D6BE6720}"/>
              </a:ext>
            </a:extLst>
          </p:cNvPr>
          <p:cNvSpPr>
            <a:spLocks noGrp="1"/>
          </p:cNvSpPr>
          <p:nvPr>
            <p:ph type="sldNum" sz="quarter" idx="12"/>
          </p:nvPr>
        </p:nvSpPr>
        <p:spPr/>
        <p:txBody>
          <a:bodyPr/>
          <a:lstStyle/>
          <a:p>
            <a:fld id="{98E9923E-711A-44EF-A06D-9B046999EEBB}" type="slidenum">
              <a:rPr lang="en-US" smtClean="0"/>
              <a:t>‹#›</a:t>
            </a:fld>
            <a:endParaRPr lang="en-US"/>
          </a:p>
        </p:txBody>
      </p:sp>
    </p:spTree>
    <p:extLst>
      <p:ext uri="{BB962C8B-B14F-4D97-AF65-F5344CB8AC3E}">
        <p14:creationId xmlns:p14="http://schemas.microsoft.com/office/powerpoint/2010/main" val="310939361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AEDC04-142C-4D22-AA88-628F065A7513}"/>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8B9195EB-F3B5-4C22-ABB3-11A23716B087}"/>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53356DDA-09FD-4981-9A9C-C252143D30E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3EA03382-0447-4AE7-B296-98A3C7FC98B7}"/>
              </a:ext>
            </a:extLst>
          </p:cNvPr>
          <p:cNvSpPr>
            <a:spLocks noGrp="1"/>
          </p:cNvSpPr>
          <p:nvPr>
            <p:ph type="dt" sz="half" idx="10"/>
          </p:nvPr>
        </p:nvSpPr>
        <p:spPr/>
        <p:txBody>
          <a:bodyPr/>
          <a:lstStyle/>
          <a:p>
            <a:fld id="{E8F80659-D7F2-4CF5-911B-B6C51BF00B56}" type="datetimeFigureOut">
              <a:rPr lang="en-US" smtClean="0"/>
              <a:t>3/31/2020</a:t>
            </a:fld>
            <a:endParaRPr lang="en-US"/>
          </a:p>
        </p:txBody>
      </p:sp>
      <p:sp>
        <p:nvSpPr>
          <p:cNvPr id="6" name="Footer Placeholder 5">
            <a:extLst>
              <a:ext uri="{FF2B5EF4-FFF2-40B4-BE49-F238E27FC236}">
                <a16:creationId xmlns:a16="http://schemas.microsoft.com/office/drawing/2014/main" id="{AB202B60-0329-4998-8AC8-6EB7ADF947CC}"/>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BF7D300D-A3B1-4C6E-9124-55D6D4D0097D}"/>
              </a:ext>
            </a:extLst>
          </p:cNvPr>
          <p:cNvSpPr>
            <a:spLocks noGrp="1"/>
          </p:cNvSpPr>
          <p:nvPr>
            <p:ph type="sldNum" sz="quarter" idx="12"/>
          </p:nvPr>
        </p:nvSpPr>
        <p:spPr/>
        <p:txBody>
          <a:bodyPr/>
          <a:lstStyle/>
          <a:p>
            <a:fld id="{98E9923E-711A-44EF-A06D-9B046999EEBB}" type="slidenum">
              <a:rPr lang="en-US" smtClean="0"/>
              <a:t>‹#›</a:t>
            </a:fld>
            <a:endParaRPr lang="en-US"/>
          </a:p>
        </p:txBody>
      </p:sp>
    </p:spTree>
    <p:extLst>
      <p:ext uri="{BB962C8B-B14F-4D97-AF65-F5344CB8AC3E}">
        <p14:creationId xmlns:p14="http://schemas.microsoft.com/office/powerpoint/2010/main" val="327705851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42185D-E0EC-43D0-B9E0-670B6CA1D544}"/>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6410AF93-72C9-495F-AA03-6A9186E25438}"/>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DE88AA49-1BB1-4152-B7BA-F8B31FDFE6D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703E6878-D69A-4530-874C-8C3489F0B0CF}"/>
              </a:ext>
            </a:extLst>
          </p:cNvPr>
          <p:cNvSpPr>
            <a:spLocks noGrp="1"/>
          </p:cNvSpPr>
          <p:nvPr>
            <p:ph type="dt" sz="half" idx="10"/>
          </p:nvPr>
        </p:nvSpPr>
        <p:spPr/>
        <p:txBody>
          <a:bodyPr/>
          <a:lstStyle/>
          <a:p>
            <a:fld id="{E8F80659-D7F2-4CF5-911B-B6C51BF00B56}" type="datetimeFigureOut">
              <a:rPr lang="en-US" smtClean="0"/>
              <a:t>3/31/2020</a:t>
            </a:fld>
            <a:endParaRPr lang="en-US"/>
          </a:p>
        </p:txBody>
      </p:sp>
      <p:sp>
        <p:nvSpPr>
          <p:cNvPr id="6" name="Footer Placeholder 5">
            <a:extLst>
              <a:ext uri="{FF2B5EF4-FFF2-40B4-BE49-F238E27FC236}">
                <a16:creationId xmlns:a16="http://schemas.microsoft.com/office/drawing/2014/main" id="{8448EDA2-E913-484D-A5DB-7EC534673738}"/>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3B69678E-08AF-49C3-9D15-E2B365D8E119}"/>
              </a:ext>
            </a:extLst>
          </p:cNvPr>
          <p:cNvSpPr>
            <a:spLocks noGrp="1"/>
          </p:cNvSpPr>
          <p:nvPr>
            <p:ph type="sldNum" sz="quarter" idx="12"/>
          </p:nvPr>
        </p:nvSpPr>
        <p:spPr/>
        <p:txBody>
          <a:bodyPr/>
          <a:lstStyle/>
          <a:p>
            <a:fld id="{98E9923E-711A-44EF-A06D-9B046999EEBB}" type="slidenum">
              <a:rPr lang="en-US" smtClean="0"/>
              <a:t>‹#›</a:t>
            </a:fld>
            <a:endParaRPr lang="en-US"/>
          </a:p>
        </p:txBody>
      </p:sp>
    </p:spTree>
    <p:extLst>
      <p:ext uri="{BB962C8B-B14F-4D97-AF65-F5344CB8AC3E}">
        <p14:creationId xmlns:p14="http://schemas.microsoft.com/office/powerpoint/2010/main" val="251053335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30702C72-45D7-4D6D-92A9-24AB0F22FC99}"/>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E98D0E92-4BA9-49BC-9131-11E61AC8C458}"/>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7554ECF-771C-49CD-8E78-EFF4D6864A76}"/>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8F80659-D7F2-4CF5-911B-B6C51BF00B56}" type="datetimeFigureOut">
              <a:rPr lang="en-US" smtClean="0"/>
              <a:t>3/31/2020</a:t>
            </a:fld>
            <a:endParaRPr lang="en-US"/>
          </a:p>
        </p:txBody>
      </p:sp>
      <p:sp>
        <p:nvSpPr>
          <p:cNvPr id="5" name="Footer Placeholder 4">
            <a:extLst>
              <a:ext uri="{FF2B5EF4-FFF2-40B4-BE49-F238E27FC236}">
                <a16:creationId xmlns:a16="http://schemas.microsoft.com/office/drawing/2014/main" id="{8C5FC92D-1DC7-42B6-A3DC-EA739F497D8B}"/>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B3F8633B-0269-4846-91A1-F0ECCF1C3ABB}"/>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8E9923E-711A-44EF-A06D-9B046999EEBB}" type="slidenum">
              <a:rPr lang="en-US" smtClean="0"/>
              <a:t>‹#›</a:t>
            </a:fld>
            <a:endParaRPr lang="en-US"/>
          </a:p>
        </p:txBody>
      </p:sp>
    </p:spTree>
    <p:extLst>
      <p:ext uri="{BB962C8B-B14F-4D97-AF65-F5344CB8AC3E}">
        <p14:creationId xmlns:p14="http://schemas.microsoft.com/office/powerpoint/2010/main" val="342131047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24.png"/><Relationship Id="rId5" Type="http://schemas.openxmlformats.org/officeDocument/2006/relationships/image" Target="../media/image23.png"/><Relationship Id="rId4" Type="http://schemas.openxmlformats.org/officeDocument/2006/relationships/image" Target="../media/image22.png"/></Relationships>
</file>

<file path=ppt/slides/_rels/slide1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27.png"/></Relationships>
</file>

<file path=ppt/slides/_rels/slide13.xml.rels><?xml version="1.0" encoding="UTF-8" standalone="yes"?>
<Relationships xmlns="http://schemas.openxmlformats.org/package/2006/relationships"><Relationship Id="rId3" Type="http://schemas.openxmlformats.org/officeDocument/2006/relationships/image" Target="../media/image28.png"/><Relationship Id="rId7" Type="http://schemas.openxmlformats.org/officeDocument/2006/relationships/image" Target="../media/image32.pn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31.png"/><Relationship Id="rId5" Type="http://schemas.openxmlformats.org/officeDocument/2006/relationships/image" Target="../media/image30.png"/><Relationship Id="rId4" Type="http://schemas.openxmlformats.org/officeDocument/2006/relationships/image" Target="../media/image29.PNG"/></Relationships>
</file>

<file path=ppt/slides/_rels/slide14.xml.rels><?xml version="1.0" encoding="UTF-8" standalone="yes"?>
<Relationships xmlns="http://schemas.openxmlformats.org/package/2006/relationships"><Relationship Id="rId8" Type="http://schemas.openxmlformats.org/officeDocument/2006/relationships/image" Target="../media/image35.png"/><Relationship Id="rId3" Type="http://schemas.openxmlformats.org/officeDocument/2006/relationships/image" Target="../media/image23.png"/><Relationship Id="rId7" Type="http://schemas.openxmlformats.org/officeDocument/2006/relationships/image" Target="../media/image34.png"/><Relationship Id="rId2" Type="http://schemas.openxmlformats.org/officeDocument/2006/relationships/image" Target="../media/image21.png"/><Relationship Id="rId1" Type="http://schemas.openxmlformats.org/officeDocument/2006/relationships/slideLayout" Target="../slideLayouts/slideLayout2.xml"/><Relationship Id="rId6" Type="http://schemas.openxmlformats.org/officeDocument/2006/relationships/image" Target="../media/image33.png"/><Relationship Id="rId11" Type="http://schemas.openxmlformats.org/officeDocument/2006/relationships/image" Target="../media/image37.png"/><Relationship Id="rId5" Type="http://schemas.openxmlformats.org/officeDocument/2006/relationships/image" Target="../media/image22.png"/><Relationship Id="rId10" Type="http://schemas.openxmlformats.org/officeDocument/2006/relationships/image" Target="../media/image29.PNG"/><Relationship Id="rId4" Type="http://schemas.openxmlformats.org/officeDocument/2006/relationships/image" Target="../media/image24.png"/><Relationship Id="rId9" Type="http://schemas.openxmlformats.org/officeDocument/2006/relationships/image" Target="../media/image36.png"/></Relationships>
</file>

<file path=ppt/slides/_rels/slide15.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38.png"/><Relationship Id="rId1" Type="http://schemas.openxmlformats.org/officeDocument/2006/relationships/slideLayout" Target="../slideLayouts/slideLayout2.xml"/><Relationship Id="rId4" Type="http://schemas.openxmlformats.org/officeDocument/2006/relationships/image" Target="../media/image40.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xml"/><Relationship Id="rId1" Type="http://schemas.openxmlformats.org/officeDocument/2006/relationships/slideLayout" Target="../slideLayouts/slideLayout2.xml"/><Relationship Id="rId5" Type="http://schemas.openxmlformats.org/officeDocument/2006/relationships/image" Target="../media/image10.png"/><Relationship Id="rId4" Type="http://schemas.openxmlformats.org/officeDocument/2006/relationships/image" Target="../media/image9.png"/></Relationships>
</file>

<file path=ppt/slides/_rels/slide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4.jpeg"/><Relationship Id="rId7" Type="http://schemas.openxmlformats.org/officeDocument/2006/relationships/image" Target="../media/image18.tif"/><Relationship Id="rId2" Type="http://schemas.openxmlformats.org/officeDocument/2006/relationships/image" Target="../media/image13.jpeg"/><Relationship Id="rId1" Type="http://schemas.openxmlformats.org/officeDocument/2006/relationships/slideLayout" Target="../slideLayouts/slideLayout2.xml"/><Relationship Id="rId6" Type="http://schemas.openxmlformats.org/officeDocument/2006/relationships/image" Target="../media/image17.tif"/><Relationship Id="rId5" Type="http://schemas.openxmlformats.org/officeDocument/2006/relationships/image" Target="../media/image16.jpeg"/><Relationship Id="rId4" Type="http://schemas.openxmlformats.org/officeDocument/2006/relationships/image" Target="../media/image15.jpeg"/></Relationships>
</file>

<file path=ppt/slides/_rels/slide8.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9.jpeg"/><Relationship Id="rId1" Type="http://schemas.openxmlformats.org/officeDocument/2006/relationships/slideLayout" Target="../slideLayouts/slideLayout2.xml"/><Relationship Id="rId5" Type="http://schemas.openxmlformats.org/officeDocument/2006/relationships/image" Target="../media/image18.tif"/><Relationship Id="rId4" Type="http://schemas.openxmlformats.org/officeDocument/2006/relationships/image" Target="../media/image17.tif"/></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366BD6C-40BA-49F2-AB81-E83085AF132E}"/>
              </a:ext>
            </a:extLst>
          </p:cNvPr>
          <p:cNvSpPr>
            <a:spLocks noGrp="1"/>
          </p:cNvSpPr>
          <p:nvPr>
            <p:ph type="ctrTitle"/>
          </p:nvPr>
        </p:nvSpPr>
        <p:spPr/>
        <p:txBody>
          <a:bodyPr/>
          <a:lstStyle/>
          <a:p>
            <a:endParaRPr lang="en-US"/>
          </a:p>
        </p:txBody>
      </p:sp>
      <p:sp>
        <p:nvSpPr>
          <p:cNvPr id="3" name="Subtitle 2">
            <a:extLst>
              <a:ext uri="{FF2B5EF4-FFF2-40B4-BE49-F238E27FC236}">
                <a16:creationId xmlns:a16="http://schemas.microsoft.com/office/drawing/2014/main" id="{9B582A4E-800E-41F9-8B4F-EFACBEF7101B}"/>
              </a:ext>
            </a:extLst>
          </p:cNvPr>
          <p:cNvSpPr>
            <a:spLocks noGrp="1"/>
          </p:cNvSpPr>
          <p:nvPr>
            <p:ph type="subTitle" idx="1"/>
          </p:nvPr>
        </p:nvSpPr>
        <p:spPr/>
        <p:txBody>
          <a:bodyPr/>
          <a:lstStyle/>
          <a:p>
            <a:endParaRPr lang="en-US"/>
          </a:p>
        </p:txBody>
      </p:sp>
    </p:spTree>
    <p:extLst>
      <p:ext uri="{BB962C8B-B14F-4D97-AF65-F5344CB8AC3E}">
        <p14:creationId xmlns:p14="http://schemas.microsoft.com/office/powerpoint/2010/main" val="268708770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C3CBA1D6-E221-4BCD-90F0-AD49940DC18B}"/>
              </a:ext>
            </a:extLst>
          </p:cNvPr>
          <p:cNvPicPr>
            <a:picLocks noChangeAspect="1"/>
          </p:cNvPicPr>
          <p:nvPr/>
        </p:nvPicPr>
        <p:blipFill>
          <a:blip r:embed="rId3"/>
          <a:stretch>
            <a:fillRect/>
          </a:stretch>
        </p:blipFill>
        <p:spPr>
          <a:xfrm>
            <a:off x="5657588" y="167399"/>
            <a:ext cx="5420982" cy="3625282"/>
          </a:xfrm>
          <a:prstGeom prst="rect">
            <a:avLst/>
          </a:prstGeom>
        </p:spPr>
      </p:pic>
      <p:pic>
        <p:nvPicPr>
          <p:cNvPr id="5" name="Picture 4">
            <a:extLst>
              <a:ext uri="{FF2B5EF4-FFF2-40B4-BE49-F238E27FC236}">
                <a16:creationId xmlns:a16="http://schemas.microsoft.com/office/drawing/2014/main" id="{1B63B9C9-D215-494B-BD67-7EFD40A1AC62}"/>
              </a:ext>
            </a:extLst>
          </p:cNvPr>
          <p:cNvPicPr>
            <a:picLocks noChangeAspect="1"/>
          </p:cNvPicPr>
          <p:nvPr/>
        </p:nvPicPr>
        <p:blipFill>
          <a:blip r:embed="rId4"/>
          <a:stretch>
            <a:fillRect/>
          </a:stretch>
        </p:blipFill>
        <p:spPr>
          <a:xfrm>
            <a:off x="876821" y="336977"/>
            <a:ext cx="3469711" cy="3776184"/>
          </a:xfrm>
          <a:prstGeom prst="rect">
            <a:avLst/>
          </a:prstGeom>
        </p:spPr>
      </p:pic>
      <p:pic>
        <p:nvPicPr>
          <p:cNvPr id="6" name="Picture 5">
            <a:extLst>
              <a:ext uri="{FF2B5EF4-FFF2-40B4-BE49-F238E27FC236}">
                <a16:creationId xmlns:a16="http://schemas.microsoft.com/office/drawing/2014/main" id="{5CBDF279-843E-4740-97E4-B8999E29C8F1}"/>
              </a:ext>
            </a:extLst>
          </p:cNvPr>
          <p:cNvPicPr>
            <a:picLocks noChangeAspect="1"/>
          </p:cNvPicPr>
          <p:nvPr/>
        </p:nvPicPr>
        <p:blipFill>
          <a:blip r:embed="rId5"/>
          <a:stretch>
            <a:fillRect/>
          </a:stretch>
        </p:blipFill>
        <p:spPr>
          <a:xfrm>
            <a:off x="263047" y="4298055"/>
            <a:ext cx="4551045" cy="1987267"/>
          </a:xfrm>
          <a:prstGeom prst="rect">
            <a:avLst/>
          </a:prstGeom>
        </p:spPr>
      </p:pic>
      <p:pic>
        <p:nvPicPr>
          <p:cNvPr id="7" name="Picture 6">
            <a:extLst>
              <a:ext uri="{FF2B5EF4-FFF2-40B4-BE49-F238E27FC236}">
                <a16:creationId xmlns:a16="http://schemas.microsoft.com/office/drawing/2014/main" id="{7AF85A02-283D-444B-824B-E6E911B0BA2E}"/>
              </a:ext>
            </a:extLst>
          </p:cNvPr>
          <p:cNvPicPr>
            <a:picLocks noChangeAspect="1"/>
          </p:cNvPicPr>
          <p:nvPr/>
        </p:nvPicPr>
        <p:blipFill>
          <a:blip r:embed="rId6"/>
          <a:stretch>
            <a:fillRect/>
          </a:stretch>
        </p:blipFill>
        <p:spPr>
          <a:xfrm>
            <a:off x="5190644" y="4282039"/>
            <a:ext cx="2895600" cy="2019300"/>
          </a:xfrm>
          <a:prstGeom prst="rect">
            <a:avLst/>
          </a:prstGeom>
        </p:spPr>
      </p:pic>
      <p:sp>
        <p:nvSpPr>
          <p:cNvPr id="8" name="Rectangle 7">
            <a:extLst>
              <a:ext uri="{FF2B5EF4-FFF2-40B4-BE49-F238E27FC236}">
                <a16:creationId xmlns:a16="http://schemas.microsoft.com/office/drawing/2014/main" id="{8B6D14FF-DCB2-4781-922D-B10BA4FDEE8C}"/>
              </a:ext>
            </a:extLst>
          </p:cNvPr>
          <p:cNvSpPr/>
          <p:nvPr/>
        </p:nvSpPr>
        <p:spPr>
          <a:xfrm>
            <a:off x="6484530" y="6488668"/>
            <a:ext cx="5657831" cy="369332"/>
          </a:xfrm>
          <a:prstGeom prst="rect">
            <a:avLst/>
          </a:prstGeom>
        </p:spPr>
        <p:txBody>
          <a:bodyPr wrap="none">
            <a:spAutoFit/>
          </a:bodyPr>
          <a:lstStyle/>
          <a:p>
            <a:r>
              <a:rPr lang="en-US" dirty="0"/>
              <a:t>Source: </a:t>
            </a:r>
            <a:r>
              <a:rPr lang="en-US" dirty="0" err="1"/>
              <a:t>Badrossamay</a:t>
            </a:r>
            <a:r>
              <a:rPr lang="en-US" dirty="0"/>
              <a:t> et al. 2010, Nano Lett, 10, 2257-2261</a:t>
            </a:r>
          </a:p>
        </p:txBody>
      </p:sp>
    </p:spTree>
    <p:extLst>
      <p:ext uri="{BB962C8B-B14F-4D97-AF65-F5344CB8AC3E}">
        <p14:creationId xmlns:p14="http://schemas.microsoft.com/office/powerpoint/2010/main" val="63008642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78D60F-ED09-44DF-A4FE-F4FD19A31E75}"/>
              </a:ext>
            </a:extLst>
          </p:cNvPr>
          <p:cNvSpPr>
            <a:spLocks noGrp="1"/>
          </p:cNvSpPr>
          <p:nvPr>
            <p:ph type="title"/>
          </p:nvPr>
        </p:nvSpPr>
        <p:spPr>
          <a:xfrm>
            <a:off x="454345" y="452121"/>
            <a:ext cx="10515600" cy="990600"/>
          </a:xfrm>
        </p:spPr>
        <p:txBody>
          <a:bodyPr/>
          <a:lstStyle/>
          <a:p>
            <a:endParaRPr lang="en-US" dirty="0"/>
          </a:p>
        </p:txBody>
      </p:sp>
      <p:pic>
        <p:nvPicPr>
          <p:cNvPr id="4" name="Picture 3">
            <a:extLst>
              <a:ext uri="{FF2B5EF4-FFF2-40B4-BE49-F238E27FC236}">
                <a16:creationId xmlns:a16="http://schemas.microsoft.com/office/drawing/2014/main" id="{1246FE16-9357-466B-930B-698F8400DFBC}"/>
              </a:ext>
            </a:extLst>
          </p:cNvPr>
          <p:cNvPicPr>
            <a:picLocks noChangeAspect="1"/>
          </p:cNvPicPr>
          <p:nvPr/>
        </p:nvPicPr>
        <p:blipFill>
          <a:blip r:embed="rId3"/>
          <a:stretch>
            <a:fillRect/>
          </a:stretch>
        </p:blipFill>
        <p:spPr>
          <a:xfrm>
            <a:off x="156750" y="2534920"/>
            <a:ext cx="5324882" cy="3200400"/>
          </a:xfrm>
          <a:prstGeom prst="rect">
            <a:avLst/>
          </a:prstGeom>
        </p:spPr>
      </p:pic>
      <p:sp>
        <p:nvSpPr>
          <p:cNvPr id="5" name="Rectangle 4">
            <a:extLst>
              <a:ext uri="{FF2B5EF4-FFF2-40B4-BE49-F238E27FC236}">
                <a16:creationId xmlns:a16="http://schemas.microsoft.com/office/drawing/2014/main" id="{81A7D09E-298B-4A59-9153-6187627FA971}"/>
              </a:ext>
            </a:extLst>
          </p:cNvPr>
          <p:cNvSpPr/>
          <p:nvPr/>
        </p:nvSpPr>
        <p:spPr>
          <a:xfrm>
            <a:off x="279966" y="6191618"/>
            <a:ext cx="5334730" cy="369332"/>
          </a:xfrm>
          <a:prstGeom prst="rect">
            <a:avLst/>
          </a:prstGeom>
        </p:spPr>
        <p:txBody>
          <a:bodyPr wrap="none">
            <a:spAutoFit/>
          </a:bodyPr>
          <a:lstStyle/>
          <a:p>
            <a:r>
              <a:rPr lang="en-US" dirty="0"/>
              <a:t>Source: </a:t>
            </a:r>
            <a:r>
              <a:rPr lang="en-US" dirty="0" err="1"/>
              <a:t>Golecki</a:t>
            </a:r>
            <a:r>
              <a:rPr lang="en-US" dirty="0"/>
              <a:t> et al. 2014, Langmuir, 30, 13369-13374</a:t>
            </a:r>
          </a:p>
        </p:txBody>
      </p:sp>
    </p:spTree>
    <p:extLst>
      <p:ext uri="{BB962C8B-B14F-4D97-AF65-F5344CB8AC3E}">
        <p14:creationId xmlns:p14="http://schemas.microsoft.com/office/powerpoint/2010/main" val="391262186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3DC818-6B42-4442-A189-B1C93EE343E3}"/>
              </a:ext>
            </a:extLst>
          </p:cNvPr>
          <p:cNvSpPr>
            <a:spLocks noGrp="1"/>
          </p:cNvSpPr>
          <p:nvPr>
            <p:ph type="title"/>
          </p:nvPr>
        </p:nvSpPr>
        <p:spPr>
          <a:xfrm>
            <a:off x="838200" y="365126"/>
            <a:ext cx="10515600" cy="625476"/>
          </a:xfrm>
        </p:spPr>
        <p:txBody>
          <a:bodyPr>
            <a:normAutofit fontScale="90000"/>
          </a:bodyPr>
          <a:lstStyle/>
          <a:p>
            <a:endParaRPr lang="en-US" dirty="0"/>
          </a:p>
        </p:txBody>
      </p:sp>
      <p:pic>
        <p:nvPicPr>
          <p:cNvPr id="4" name="Picture 3">
            <a:extLst>
              <a:ext uri="{FF2B5EF4-FFF2-40B4-BE49-F238E27FC236}">
                <a16:creationId xmlns:a16="http://schemas.microsoft.com/office/drawing/2014/main" id="{C43AC254-9383-4847-AAC2-B8EF8EE01A80}"/>
              </a:ext>
            </a:extLst>
          </p:cNvPr>
          <p:cNvPicPr>
            <a:picLocks noChangeAspect="1"/>
          </p:cNvPicPr>
          <p:nvPr/>
        </p:nvPicPr>
        <p:blipFill>
          <a:blip r:embed="rId3"/>
          <a:stretch>
            <a:fillRect/>
          </a:stretch>
        </p:blipFill>
        <p:spPr>
          <a:xfrm>
            <a:off x="1283788" y="757338"/>
            <a:ext cx="6612177" cy="3882379"/>
          </a:xfrm>
          <a:prstGeom prst="rect">
            <a:avLst/>
          </a:prstGeom>
        </p:spPr>
      </p:pic>
      <p:pic>
        <p:nvPicPr>
          <p:cNvPr id="5" name="Picture 4">
            <a:extLst>
              <a:ext uri="{FF2B5EF4-FFF2-40B4-BE49-F238E27FC236}">
                <a16:creationId xmlns:a16="http://schemas.microsoft.com/office/drawing/2014/main" id="{BB8DE524-778C-4F12-BE31-C64EC3F7512C}"/>
              </a:ext>
            </a:extLst>
          </p:cNvPr>
          <p:cNvPicPr>
            <a:picLocks noChangeAspect="1"/>
          </p:cNvPicPr>
          <p:nvPr/>
        </p:nvPicPr>
        <p:blipFill>
          <a:blip r:embed="rId4"/>
          <a:stretch>
            <a:fillRect/>
          </a:stretch>
        </p:blipFill>
        <p:spPr>
          <a:xfrm>
            <a:off x="838200" y="4050854"/>
            <a:ext cx="10477500" cy="1962150"/>
          </a:xfrm>
          <a:prstGeom prst="rect">
            <a:avLst/>
          </a:prstGeom>
        </p:spPr>
      </p:pic>
    </p:spTree>
    <p:extLst>
      <p:ext uri="{BB962C8B-B14F-4D97-AF65-F5344CB8AC3E}">
        <p14:creationId xmlns:p14="http://schemas.microsoft.com/office/powerpoint/2010/main" val="291967513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E497A9CB-E89A-4A2B-88EE-542F70D69E39}"/>
              </a:ext>
            </a:extLst>
          </p:cNvPr>
          <p:cNvPicPr>
            <a:picLocks noChangeAspect="1"/>
          </p:cNvPicPr>
          <p:nvPr/>
        </p:nvPicPr>
        <p:blipFill>
          <a:blip r:embed="rId3"/>
          <a:stretch>
            <a:fillRect/>
          </a:stretch>
        </p:blipFill>
        <p:spPr>
          <a:xfrm>
            <a:off x="2732396" y="2557773"/>
            <a:ext cx="6138637" cy="3364099"/>
          </a:xfrm>
          <a:prstGeom prst="rect">
            <a:avLst/>
          </a:prstGeom>
        </p:spPr>
      </p:pic>
      <p:sp>
        <p:nvSpPr>
          <p:cNvPr id="15" name="TextBox 14">
            <a:extLst>
              <a:ext uri="{FF2B5EF4-FFF2-40B4-BE49-F238E27FC236}">
                <a16:creationId xmlns:a16="http://schemas.microsoft.com/office/drawing/2014/main" id="{54719705-BA46-4B9D-B8F3-9F8F0027E721}"/>
              </a:ext>
            </a:extLst>
          </p:cNvPr>
          <p:cNvSpPr txBox="1"/>
          <p:nvPr/>
        </p:nvSpPr>
        <p:spPr>
          <a:xfrm>
            <a:off x="1816435" y="5891094"/>
            <a:ext cx="609600" cy="646331"/>
          </a:xfrm>
          <a:prstGeom prst="rect">
            <a:avLst/>
          </a:prstGeom>
          <a:noFill/>
        </p:spPr>
        <p:txBody>
          <a:bodyPr wrap="square" rtlCol="0">
            <a:spAutoFit/>
          </a:bodyPr>
          <a:lstStyle/>
          <a:p>
            <a:pPr algn="ctr"/>
            <a:r>
              <a:rPr lang="en-US" sz="3600" dirty="0"/>
              <a:t>x</a:t>
            </a:r>
          </a:p>
        </p:txBody>
      </p:sp>
      <p:sp>
        <p:nvSpPr>
          <p:cNvPr id="17" name="TextBox 16">
            <a:extLst>
              <a:ext uri="{FF2B5EF4-FFF2-40B4-BE49-F238E27FC236}">
                <a16:creationId xmlns:a16="http://schemas.microsoft.com/office/drawing/2014/main" id="{43C97A58-7F4C-4AF9-A5A1-EFDC78804E92}"/>
              </a:ext>
            </a:extLst>
          </p:cNvPr>
          <p:cNvSpPr txBox="1"/>
          <p:nvPr/>
        </p:nvSpPr>
        <p:spPr>
          <a:xfrm>
            <a:off x="2267986" y="6450359"/>
            <a:ext cx="2457450" cy="369332"/>
          </a:xfrm>
          <a:prstGeom prst="rect">
            <a:avLst/>
          </a:prstGeom>
          <a:noFill/>
        </p:spPr>
        <p:txBody>
          <a:bodyPr wrap="square" rtlCol="0">
            <a:spAutoFit/>
          </a:bodyPr>
          <a:lstStyle/>
          <a:p>
            <a:pPr algn="ctr"/>
            <a:r>
              <a:rPr lang="en-US" dirty="0"/>
              <a:t>1 machine / Fab Lab</a:t>
            </a:r>
          </a:p>
        </p:txBody>
      </p:sp>
      <p:grpSp>
        <p:nvGrpSpPr>
          <p:cNvPr id="28" name="Group 27">
            <a:extLst>
              <a:ext uri="{FF2B5EF4-FFF2-40B4-BE49-F238E27FC236}">
                <a16:creationId xmlns:a16="http://schemas.microsoft.com/office/drawing/2014/main" id="{D8E4B2F7-CD8D-4924-A1C5-2C53B10CF3D2}"/>
              </a:ext>
            </a:extLst>
          </p:cNvPr>
          <p:cNvGrpSpPr/>
          <p:nvPr/>
        </p:nvGrpSpPr>
        <p:grpSpPr>
          <a:xfrm>
            <a:off x="131681" y="5952649"/>
            <a:ext cx="11728119" cy="682376"/>
            <a:chOff x="150731" y="5844700"/>
            <a:chExt cx="11728119" cy="682376"/>
          </a:xfrm>
        </p:grpSpPr>
        <p:sp>
          <p:nvSpPr>
            <p:cNvPr id="16" name="TextBox 15">
              <a:extLst>
                <a:ext uri="{FF2B5EF4-FFF2-40B4-BE49-F238E27FC236}">
                  <a16:creationId xmlns:a16="http://schemas.microsoft.com/office/drawing/2014/main" id="{3767FEC8-877A-475A-9738-78E709A50228}"/>
                </a:ext>
              </a:extLst>
            </p:cNvPr>
            <p:cNvSpPr txBox="1"/>
            <p:nvPr/>
          </p:nvSpPr>
          <p:spPr>
            <a:xfrm>
              <a:off x="2413846" y="5844701"/>
              <a:ext cx="2690543" cy="584775"/>
            </a:xfrm>
            <a:prstGeom prst="rect">
              <a:avLst/>
            </a:prstGeom>
            <a:noFill/>
          </p:spPr>
          <p:txBody>
            <a:bodyPr wrap="square" rtlCol="0">
              <a:spAutoFit/>
            </a:bodyPr>
            <a:lstStyle/>
            <a:p>
              <a:pPr algn="ctr"/>
              <a:r>
                <a:rPr lang="en-US" sz="3200" dirty="0"/>
                <a:t>2,000 Fab Labs</a:t>
              </a:r>
            </a:p>
          </p:txBody>
        </p:sp>
        <p:sp>
          <p:nvSpPr>
            <p:cNvPr id="18" name="TextBox 17">
              <a:extLst>
                <a:ext uri="{FF2B5EF4-FFF2-40B4-BE49-F238E27FC236}">
                  <a16:creationId xmlns:a16="http://schemas.microsoft.com/office/drawing/2014/main" id="{9CC4F42C-32F3-4285-BE3E-01DD2FFDC7BC}"/>
                </a:ext>
              </a:extLst>
            </p:cNvPr>
            <p:cNvSpPr txBox="1"/>
            <p:nvPr/>
          </p:nvSpPr>
          <p:spPr>
            <a:xfrm>
              <a:off x="150731" y="5844700"/>
              <a:ext cx="1800697" cy="584775"/>
            </a:xfrm>
            <a:prstGeom prst="rect">
              <a:avLst/>
            </a:prstGeom>
            <a:noFill/>
          </p:spPr>
          <p:txBody>
            <a:bodyPr wrap="square" rtlCol="0">
              <a:spAutoFit/>
            </a:bodyPr>
            <a:lstStyle/>
            <a:p>
              <a:pPr algn="ctr"/>
              <a:r>
                <a:rPr lang="en-US" sz="3200" dirty="0"/>
                <a:t>600 g/hr</a:t>
              </a:r>
            </a:p>
          </p:txBody>
        </p:sp>
        <p:sp>
          <p:nvSpPr>
            <p:cNvPr id="19" name="TextBox 18">
              <a:extLst>
                <a:ext uri="{FF2B5EF4-FFF2-40B4-BE49-F238E27FC236}">
                  <a16:creationId xmlns:a16="http://schemas.microsoft.com/office/drawing/2014/main" id="{FA71D8D1-85A2-4966-967D-650E986770D6}"/>
                </a:ext>
              </a:extLst>
            </p:cNvPr>
            <p:cNvSpPr txBox="1"/>
            <p:nvPr/>
          </p:nvSpPr>
          <p:spPr>
            <a:xfrm>
              <a:off x="4725436" y="5893501"/>
              <a:ext cx="4164647" cy="584775"/>
            </a:xfrm>
            <a:prstGeom prst="rect">
              <a:avLst/>
            </a:prstGeom>
            <a:noFill/>
          </p:spPr>
          <p:txBody>
            <a:bodyPr wrap="square" rtlCol="0">
              <a:spAutoFit/>
            </a:bodyPr>
            <a:lstStyle/>
            <a:p>
              <a:pPr algn="ctr"/>
              <a:r>
                <a:rPr lang="en-US" sz="3200" dirty="0"/>
                <a:t>1,200,000 g/hr</a:t>
              </a:r>
            </a:p>
          </p:txBody>
        </p:sp>
        <p:sp>
          <p:nvSpPr>
            <p:cNvPr id="20" name="TextBox 19">
              <a:extLst>
                <a:ext uri="{FF2B5EF4-FFF2-40B4-BE49-F238E27FC236}">
                  <a16:creationId xmlns:a16="http://schemas.microsoft.com/office/drawing/2014/main" id="{02C6C825-4BD0-4059-B577-CE6400B3CB83}"/>
                </a:ext>
              </a:extLst>
            </p:cNvPr>
            <p:cNvSpPr txBox="1"/>
            <p:nvPr/>
          </p:nvSpPr>
          <p:spPr>
            <a:xfrm>
              <a:off x="4967050" y="5880745"/>
              <a:ext cx="609600" cy="646331"/>
            </a:xfrm>
            <a:prstGeom prst="rect">
              <a:avLst/>
            </a:prstGeom>
            <a:noFill/>
          </p:spPr>
          <p:txBody>
            <a:bodyPr wrap="square" rtlCol="0">
              <a:spAutoFit/>
            </a:bodyPr>
            <a:lstStyle/>
            <a:p>
              <a:pPr algn="ctr"/>
              <a:r>
                <a:rPr lang="en-US" sz="3600" dirty="0"/>
                <a:t>=</a:t>
              </a:r>
            </a:p>
          </p:txBody>
        </p:sp>
        <p:sp>
          <p:nvSpPr>
            <p:cNvPr id="21" name="TextBox 20">
              <a:extLst>
                <a:ext uri="{FF2B5EF4-FFF2-40B4-BE49-F238E27FC236}">
                  <a16:creationId xmlns:a16="http://schemas.microsoft.com/office/drawing/2014/main" id="{F14F1E8F-3460-4A3A-B3AA-DEB269964A97}"/>
                </a:ext>
              </a:extLst>
            </p:cNvPr>
            <p:cNvSpPr txBox="1"/>
            <p:nvPr/>
          </p:nvSpPr>
          <p:spPr>
            <a:xfrm>
              <a:off x="7990968" y="5967811"/>
              <a:ext cx="609600" cy="461665"/>
            </a:xfrm>
            <a:prstGeom prst="rect">
              <a:avLst/>
            </a:prstGeom>
            <a:noFill/>
          </p:spPr>
          <p:txBody>
            <a:bodyPr wrap="square" rtlCol="0">
              <a:spAutoFit/>
            </a:bodyPr>
            <a:lstStyle/>
            <a:p>
              <a:pPr algn="ctr"/>
              <a:r>
                <a:rPr lang="en-US" sz="2400" dirty="0"/>
                <a:t>or</a:t>
              </a:r>
            </a:p>
          </p:txBody>
        </p:sp>
        <p:sp>
          <p:nvSpPr>
            <p:cNvPr id="22" name="TextBox 21">
              <a:extLst>
                <a:ext uri="{FF2B5EF4-FFF2-40B4-BE49-F238E27FC236}">
                  <a16:creationId xmlns:a16="http://schemas.microsoft.com/office/drawing/2014/main" id="{AAD774F8-13EF-47F3-8AC9-4078C7200EA5}"/>
                </a:ext>
              </a:extLst>
            </p:cNvPr>
            <p:cNvSpPr txBox="1"/>
            <p:nvPr/>
          </p:nvSpPr>
          <p:spPr>
            <a:xfrm>
              <a:off x="8434654" y="5893501"/>
              <a:ext cx="3444196" cy="584775"/>
            </a:xfrm>
            <a:prstGeom prst="rect">
              <a:avLst/>
            </a:prstGeom>
            <a:noFill/>
          </p:spPr>
          <p:txBody>
            <a:bodyPr wrap="square" rtlCol="0">
              <a:spAutoFit/>
            </a:bodyPr>
            <a:lstStyle/>
            <a:p>
              <a:pPr algn="ctr"/>
              <a:r>
                <a:rPr lang="en-US" sz="3200" dirty="0"/>
                <a:t>706,000 masks / hr</a:t>
              </a:r>
            </a:p>
          </p:txBody>
        </p:sp>
      </p:grpSp>
      <p:grpSp>
        <p:nvGrpSpPr>
          <p:cNvPr id="27" name="Group 26">
            <a:extLst>
              <a:ext uri="{FF2B5EF4-FFF2-40B4-BE49-F238E27FC236}">
                <a16:creationId xmlns:a16="http://schemas.microsoft.com/office/drawing/2014/main" id="{F0969FD5-B140-4CEE-9CE7-17FA33503C91}"/>
              </a:ext>
            </a:extLst>
          </p:cNvPr>
          <p:cNvGrpSpPr/>
          <p:nvPr/>
        </p:nvGrpSpPr>
        <p:grpSpPr>
          <a:xfrm>
            <a:off x="85546" y="161590"/>
            <a:ext cx="11911597" cy="1506238"/>
            <a:chOff x="61328" y="3952540"/>
            <a:chExt cx="11911597" cy="1506238"/>
          </a:xfrm>
        </p:grpSpPr>
        <p:pic>
          <p:nvPicPr>
            <p:cNvPr id="6" name="Picture 5" descr="A picture containing indoor, table, small, sitting&#10;&#10;Description automatically generated">
              <a:extLst>
                <a:ext uri="{FF2B5EF4-FFF2-40B4-BE49-F238E27FC236}">
                  <a16:creationId xmlns:a16="http://schemas.microsoft.com/office/drawing/2014/main" id="{238026C4-6FA1-420F-A287-6E3DDFAC482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1328" y="3952540"/>
              <a:ext cx="2371496" cy="1506238"/>
            </a:xfrm>
            <a:prstGeom prst="rect">
              <a:avLst/>
            </a:prstGeom>
          </p:spPr>
        </p:pic>
        <p:pic>
          <p:nvPicPr>
            <p:cNvPr id="8" name="Picture 7">
              <a:extLst>
                <a:ext uri="{FF2B5EF4-FFF2-40B4-BE49-F238E27FC236}">
                  <a16:creationId xmlns:a16="http://schemas.microsoft.com/office/drawing/2014/main" id="{44651D75-74BA-49B0-869A-7E1FB7CBF4A0}"/>
                </a:ext>
              </a:extLst>
            </p:cNvPr>
            <p:cNvPicPr>
              <a:picLocks noChangeAspect="1"/>
            </p:cNvPicPr>
            <p:nvPr/>
          </p:nvPicPr>
          <p:blipFill>
            <a:blip r:embed="rId5"/>
            <a:stretch>
              <a:fillRect/>
            </a:stretch>
          </p:blipFill>
          <p:spPr>
            <a:xfrm>
              <a:off x="2521291" y="3952540"/>
              <a:ext cx="1673186" cy="1506238"/>
            </a:xfrm>
            <a:prstGeom prst="rect">
              <a:avLst/>
            </a:prstGeom>
          </p:spPr>
        </p:pic>
        <p:sp>
          <p:nvSpPr>
            <p:cNvPr id="7" name="TextBox 6">
              <a:extLst>
                <a:ext uri="{FF2B5EF4-FFF2-40B4-BE49-F238E27FC236}">
                  <a16:creationId xmlns:a16="http://schemas.microsoft.com/office/drawing/2014/main" id="{E7402E1A-C67D-4BDF-83DA-6DCD331132BB}"/>
                </a:ext>
              </a:extLst>
            </p:cNvPr>
            <p:cNvSpPr txBox="1"/>
            <p:nvPr/>
          </p:nvSpPr>
          <p:spPr>
            <a:xfrm>
              <a:off x="313445" y="4110774"/>
              <a:ext cx="1575966" cy="369332"/>
            </a:xfrm>
            <a:prstGeom prst="rect">
              <a:avLst/>
            </a:prstGeom>
            <a:noFill/>
          </p:spPr>
          <p:txBody>
            <a:bodyPr wrap="square" rtlCol="0">
              <a:spAutoFit/>
            </a:bodyPr>
            <a:lstStyle/>
            <a:p>
              <a:pPr algn="ctr"/>
              <a:r>
                <a:rPr lang="en-US" dirty="0">
                  <a:solidFill>
                    <a:schemeClr val="bg1"/>
                  </a:solidFill>
                </a:rPr>
                <a:t>&lt; 600 g/hr</a:t>
              </a:r>
            </a:p>
          </p:txBody>
        </p:sp>
        <p:sp>
          <p:nvSpPr>
            <p:cNvPr id="9" name="TextBox 8">
              <a:extLst>
                <a:ext uri="{FF2B5EF4-FFF2-40B4-BE49-F238E27FC236}">
                  <a16:creationId xmlns:a16="http://schemas.microsoft.com/office/drawing/2014/main" id="{66A0421F-6282-48CC-8F53-BBBD954EA107}"/>
                </a:ext>
              </a:extLst>
            </p:cNvPr>
            <p:cNvSpPr txBox="1"/>
            <p:nvPr/>
          </p:nvSpPr>
          <p:spPr>
            <a:xfrm>
              <a:off x="7699701" y="4469932"/>
              <a:ext cx="2437364" cy="954107"/>
            </a:xfrm>
            <a:prstGeom prst="rect">
              <a:avLst/>
            </a:prstGeom>
            <a:noFill/>
          </p:spPr>
          <p:txBody>
            <a:bodyPr wrap="square" rtlCol="0">
              <a:spAutoFit/>
            </a:bodyPr>
            <a:lstStyle/>
            <a:p>
              <a:pPr algn="ctr"/>
              <a:r>
                <a:rPr lang="en-US" sz="2800" dirty="0"/>
                <a:t>353 </a:t>
              </a:r>
            </a:p>
            <a:p>
              <a:pPr algn="ctr"/>
              <a:r>
                <a:rPr lang="en-US" sz="2800" dirty="0"/>
                <a:t>masks/hr</a:t>
              </a:r>
            </a:p>
          </p:txBody>
        </p:sp>
        <p:sp>
          <p:nvSpPr>
            <p:cNvPr id="13" name="TextBox 12">
              <a:extLst>
                <a:ext uri="{FF2B5EF4-FFF2-40B4-BE49-F238E27FC236}">
                  <a16:creationId xmlns:a16="http://schemas.microsoft.com/office/drawing/2014/main" id="{9885F6AF-8D98-45A5-91A1-A34A8AB5EEC1}"/>
                </a:ext>
              </a:extLst>
            </p:cNvPr>
            <p:cNvSpPr txBox="1"/>
            <p:nvPr/>
          </p:nvSpPr>
          <p:spPr>
            <a:xfrm>
              <a:off x="7394901" y="4547570"/>
              <a:ext cx="609600" cy="646331"/>
            </a:xfrm>
            <a:prstGeom prst="rect">
              <a:avLst/>
            </a:prstGeom>
            <a:noFill/>
          </p:spPr>
          <p:txBody>
            <a:bodyPr wrap="square" rtlCol="0">
              <a:spAutoFit/>
            </a:bodyPr>
            <a:lstStyle/>
            <a:p>
              <a:pPr algn="ctr"/>
              <a:r>
                <a:rPr lang="en-US" sz="3600" dirty="0"/>
                <a:t>=</a:t>
              </a:r>
            </a:p>
          </p:txBody>
        </p:sp>
        <p:sp>
          <p:nvSpPr>
            <p:cNvPr id="23" name="TextBox 22">
              <a:extLst>
                <a:ext uri="{FF2B5EF4-FFF2-40B4-BE49-F238E27FC236}">
                  <a16:creationId xmlns:a16="http://schemas.microsoft.com/office/drawing/2014/main" id="{675AEBBF-95AF-409B-983B-68276EF6719E}"/>
                </a:ext>
              </a:extLst>
            </p:cNvPr>
            <p:cNvSpPr txBox="1"/>
            <p:nvPr/>
          </p:nvSpPr>
          <p:spPr>
            <a:xfrm>
              <a:off x="9670709" y="4652384"/>
              <a:ext cx="609600" cy="461665"/>
            </a:xfrm>
            <a:prstGeom prst="rect">
              <a:avLst/>
            </a:prstGeom>
            <a:noFill/>
          </p:spPr>
          <p:txBody>
            <a:bodyPr wrap="square" rtlCol="0">
              <a:spAutoFit/>
            </a:bodyPr>
            <a:lstStyle/>
            <a:p>
              <a:pPr algn="ctr"/>
              <a:r>
                <a:rPr lang="en-US" sz="2400" dirty="0"/>
                <a:t>or</a:t>
              </a:r>
            </a:p>
          </p:txBody>
        </p:sp>
        <p:sp>
          <p:nvSpPr>
            <p:cNvPr id="24" name="TextBox 23">
              <a:extLst>
                <a:ext uri="{FF2B5EF4-FFF2-40B4-BE49-F238E27FC236}">
                  <a16:creationId xmlns:a16="http://schemas.microsoft.com/office/drawing/2014/main" id="{897D85FE-3380-407E-99EB-3CC8498C08FE}"/>
                </a:ext>
              </a:extLst>
            </p:cNvPr>
            <p:cNvSpPr txBox="1"/>
            <p:nvPr/>
          </p:nvSpPr>
          <p:spPr>
            <a:xfrm>
              <a:off x="10156752" y="4451868"/>
              <a:ext cx="1816173" cy="954107"/>
            </a:xfrm>
            <a:prstGeom prst="rect">
              <a:avLst/>
            </a:prstGeom>
            <a:noFill/>
          </p:spPr>
          <p:txBody>
            <a:bodyPr wrap="square" rtlCol="0">
              <a:spAutoFit/>
            </a:bodyPr>
            <a:lstStyle/>
            <a:p>
              <a:pPr algn="ctr"/>
              <a:r>
                <a:rPr lang="en-US" sz="2800" dirty="0"/>
                <a:t>8,500 masks/day</a:t>
              </a:r>
            </a:p>
          </p:txBody>
        </p:sp>
        <p:sp>
          <p:nvSpPr>
            <p:cNvPr id="25" name="TextBox 24">
              <a:extLst>
                <a:ext uri="{FF2B5EF4-FFF2-40B4-BE49-F238E27FC236}">
                  <a16:creationId xmlns:a16="http://schemas.microsoft.com/office/drawing/2014/main" id="{BE6C23E4-3317-4839-97F5-BE80408D2668}"/>
                </a:ext>
              </a:extLst>
            </p:cNvPr>
            <p:cNvSpPr txBox="1"/>
            <p:nvPr/>
          </p:nvSpPr>
          <p:spPr>
            <a:xfrm>
              <a:off x="4194477" y="4295440"/>
              <a:ext cx="609600" cy="830997"/>
            </a:xfrm>
            <a:prstGeom prst="rect">
              <a:avLst/>
            </a:prstGeom>
            <a:noFill/>
          </p:spPr>
          <p:txBody>
            <a:bodyPr wrap="square" rtlCol="0">
              <a:spAutoFit/>
            </a:bodyPr>
            <a:lstStyle/>
            <a:p>
              <a:pPr algn="ctr"/>
              <a:r>
                <a:rPr lang="en-US" sz="4800" dirty="0"/>
                <a:t>/</a:t>
              </a:r>
            </a:p>
          </p:txBody>
        </p:sp>
        <p:sp>
          <p:nvSpPr>
            <p:cNvPr id="26" name="TextBox 25">
              <a:extLst>
                <a:ext uri="{FF2B5EF4-FFF2-40B4-BE49-F238E27FC236}">
                  <a16:creationId xmlns:a16="http://schemas.microsoft.com/office/drawing/2014/main" id="{71DF09CD-EF39-47B7-AFF4-5C2F4CA419F3}"/>
                </a:ext>
              </a:extLst>
            </p:cNvPr>
            <p:cNvSpPr txBox="1"/>
            <p:nvPr/>
          </p:nvSpPr>
          <p:spPr>
            <a:xfrm>
              <a:off x="4829088" y="4010479"/>
              <a:ext cx="2437364" cy="954107"/>
            </a:xfrm>
            <a:prstGeom prst="rect">
              <a:avLst/>
            </a:prstGeom>
            <a:noFill/>
          </p:spPr>
          <p:txBody>
            <a:bodyPr wrap="square" rtlCol="0">
              <a:spAutoFit/>
            </a:bodyPr>
            <a:lstStyle/>
            <a:p>
              <a:pPr algn="ctr"/>
              <a:r>
                <a:rPr lang="en-US" sz="2800" dirty="0"/>
                <a:t>1.7 gr filter material/mask</a:t>
              </a:r>
            </a:p>
          </p:txBody>
        </p:sp>
      </p:grpSp>
      <p:pic>
        <p:nvPicPr>
          <p:cNvPr id="29" name="Picture 28">
            <a:extLst>
              <a:ext uri="{FF2B5EF4-FFF2-40B4-BE49-F238E27FC236}">
                <a16:creationId xmlns:a16="http://schemas.microsoft.com/office/drawing/2014/main" id="{C4937A5F-3DD1-4695-8492-4CB7E0D1D213}"/>
              </a:ext>
            </a:extLst>
          </p:cNvPr>
          <p:cNvPicPr>
            <a:picLocks noChangeAspect="1"/>
          </p:cNvPicPr>
          <p:nvPr/>
        </p:nvPicPr>
        <p:blipFill>
          <a:blip r:embed="rId6"/>
          <a:stretch>
            <a:fillRect/>
          </a:stretch>
        </p:blipFill>
        <p:spPr>
          <a:xfrm>
            <a:off x="4618935" y="1253214"/>
            <a:ext cx="1275293" cy="954108"/>
          </a:xfrm>
          <a:prstGeom prst="rect">
            <a:avLst/>
          </a:prstGeom>
        </p:spPr>
      </p:pic>
      <p:pic>
        <p:nvPicPr>
          <p:cNvPr id="30" name="Picture 29">
            <a:extLst>
              <a:ext uri="{FF2B5EF4-FFF2-40B4-BE49-F238E27FC236}">
                <a16:creationId xmlns:a16="http://schemas.microsoft.com/office/drawing/2014/main" id="{03898B81-26A9-46A1-83F0-74DA1FF3420D}"/>
              </a:ext>
            </a:extLst>
          </p:cNvPr>
          <p:cNvPicPr>
            <a:picLocks noChangeAspect="1"/>
          </p:cNvPicPr>
          <p:nvPr/>
        </p:nvPicPr>
        <p:blipFill>
          <a:blip r:embed="rId7"/>
          <a:stretch>
            <a:fillRect/>
          </a:stretch>
        </p:blipFill>
        <p:spPr>
          <a:xfrm>
            <a:off x="6002286" y="1253214"/>
            <a:ext cx="1209805" cy="946804"/>
          </a:xfrm>
          <a:prstGeom prst="rect">
            <a:avLst/>
          </a:prstGeom>
        </p:spPr>
      </p:pic>
      <p:sp>
        <p:nvSpPr>
          <p:cNvPr id="31" name="TextBox 30">
            <a:extLst>
              <a:ext uri="{FF2B5EF4-FFF2-40B4-BE49-F238E27FC236}">
                <a16:creationId xmlns:a16="http://schemas.microsoft.com/office/drawing/2014/main" id="{1AC5F2A5-8996-424E-AA0C-76A32920FCC4}"/>
              </a:ext>
            </a:extLst>
          </p:cNvPr>
          <p:cNvSpPr txBox="1"/>
          <p:nvPr/>
        </p:nvSpPr>
        <p:spPr>
          <a:xfrm>
            <a:off x="5008760" y="1025230"/>
            <a:ext cx="1896332" cy="261610"/>
          </a:xfrm>
          <a:prstGeom prst="rect">
            <a:avLst/>
          </a:prstGeom>
          <a:noFill/>
        </p:spPr>
        <p:txBody>
          <a:bodyPr wrap="square" rtlCol="0">
            <a:spAutoFit/>
          </a:bodyPr>
          <a:lstStyle/>
          <a:p>
            <a:pPr algn="ctr"/>
            <a:r>
              <a:rPr lang="en-US" sz="1100" dirty="0"/>
              <a:t>Source: Prakash Lab</a:t>
            </a:r>
          </a:p>
        </p:txBody>
      </p:sp>
    </p:spTree>
    <p:extLst>
      <p:ext uri="{BB962C8B-B14F-4D97-AF65-F5344CB8AC3E}">
        <p14:creationId xmlns:p14="http://schemas.microsoft.com/office/powerpoint/2010/main" val="125014688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 name="Oval 15">
            <a:extLst>
              <a:ext uri="{FF2B5EF4-FFF2-40B4-BE49-F238E27FC236}">
                <a16:creationId xmlns:a16="http://schemas.microsoft.com/office/drawing/2014/main" id="{73AD3AAD-FB03-49EB-AFA9-C044E89DDA58}"/>
              </a:ext>
            </a:extLst>
          </p:cNvPr>
          <p:cNvSpPr/>
          <p:nvPr/>
        </p:nvSpPr>
        <p:spPr>
          <a:xfrm>
            <a:off x="5288018" y="-427835"/>
            <a:ext cx="8578561" cy="7713668"/>
          </a:xfrm>
          <a:prstGeom prst="ellipse">
            <a:avLst/>
          </a:prstGeom>
          <a:solidFill>
            <a:schemeClr val="accent4">
              <a:lumMod val="20000"/>
              <a:lumOff val="80000"/>
              <a:alpha val="13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Oval 14">
            <a:extLst>
              <a:ext uri="{FF2B5EF4-FFF2-40B4-BE49-F238E27FC236}">
                <a16:creationId xmlns:a16="http://schemas.microsoft.com/office/drawing/2014/main" id="{EC79DBA8-D488-4104-928E-F3B657DA35F2}"/>
              </a:ext>
            </a:extLst>
          </p:cNvPr>
          <p:cNvSpPr/>
          <p:nvPr/>
        </p:nvSpPr>
        <p:spPr>
          <a:xfrm>
            <a:off x="-1524672" y="-355119"/>
            <a:ext cx="8307644" cy="7568237"/>
          </a:xfrm>
          <a:prstGeom prst="ellipse">
            <a:avLst/>
          </a:prstGeom>
          <a:solidFill>
            <a:schemeClr val="bg2">
              <a:lumMod val="75000"/>
              <a:alpha val="3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a:extLst>
              <a:ext uri="{FF2B5EF4-FFF2-40B4-BE49-F238E27FC236}">
                <a16:creationId xmlns:a16="http://schemas.microsoft.com/office/drawing/2014/main" id="{951FACE0-F71B-4E7E-B241-CB174E04D519}"/>
              </a:ext>
            </a:extLst>
          </p:cNvPr>
          <p:cNvPicPr>
            <a:picLocks noChangeAspect="1"/>
          </p:cNvPicPr>
          <p:nvPr/>
        </p:nvPicPr>
        <p:blipFill>
          <a:blip r:embed="rId2"/>
          <a:stretch>
            <a:fillRect/>
          </a:stretch>
        </p:blipFill>
        <p:spPr>
          <a:xfrm>
            <a:off x="2651551" y="1224192"/>
            <a:ext cx="2248971" cy="1503999"/>
          </a:xfrm>
          <a:prstGeom prst="rect">
            <a:avLst/>
          </a:prstGeom>
        </p:spPr>
      </p:pic>
      <p:pic>
        <p:nvPicPr>
          <p:cNvPr id="5" name="Picture 4">
            <a:extLst>
              <a:ext uri="{FF2B5EF4-FFF2-40B4-BE49-F238E27FC236}">
                <a16:creationId xmlns:a16="http://schemas.microsoft.com/office/drawing/2014/main" id="{A16900AF-E5C9-43AE-88BA-89195EDB9A45}"/>
              </a:ext>
            </a:extLst>
          </p:cNvPr>
          <p:cNvPicPr>
            <a:picLocks noChangeAspect="1"/>
          </p:cNvPicPr>
          <p:nvPr/>
        </p:nvPicPr>
        <p:blipFill>
          <a:blip r:embed="rId3"/>
          <a:stretch>
            <a:fillRect/>
          </a:stretch>
        </p:blipFill>
        <p:spPr>
          <a:xfrm>
            <a:off x="600075" y="3160647"/>
            <a:ext cx="2092478" cy="913705"/>
          </a:xfrm>
          <a:prstGeom prst="rect">
            <a:avLst/>
          </a:prstGeom>
        </p:spPr>
      </p:pic>
      <p:pic>
        <p:nvPicPr>
          <p:cNvPr id="6" name="Picture 5">
            <a:extLst>
              <a:ext uri="{FF2B5EF4-FFF2-40B4-BE49-F238E27FC236}">
                <a16:creationId xmlns:a16="http://schemas.microsoft.com/office/drawing/2014/main" id="{F6950D60-D958-4E8A-B09A-1F352432B0E0}"/>
              </a:ext>
            </a:extLst>
          </p:cNvPr>
          <p:cNvPicPr>
            <a:picLocks noChangeAspect="1"/>
          </p:cNvPicPr>
          <p:nvPr/>
        </p:nvPicPr>
        <p:blipFill>
          <a:blip r:embed="rId4"/>
          <a:stretch>
            <a:fillRect/>
          </a:stretch>
        </p:blipFill>
        <p:spPr>
          <a:xfrm>
            <a:off x="2972404" y="2856267"/>
            <a:ext cx="1885428" cy="1314837"/>
          </a:xfrm>
          <a:prstGeom prst="rect">
            <a:avLst/>
          </a:prstGeom>
        </p:spPr>
      </p:pic>
      <p:pic>
        <p:nvPicPr>
          <p:cNvPr id="7" name="Picture 6">
            <a:extLst>
              <a:ext uri="{FF2B5EF4-FFF2-40B4-BE49-F238E27FC236}">
                <a16:creationId xmlns:a16="http://schemas.microsoft.com/office/drawing/2014/main" id="{DEC444FC-0DCD-4031-B69A-C42AC4F1D26F}"/>
              </a:ext>
            </a:extLst>
          </p:cNvPr>
          <p:cNvPicPr>
            <a:picLocks noChangeAspect="1"/>
          </p:cNvPicPr>
          <p:nvPr/>
        </p:nvPicPr>
        <p:blipFill>
          <a:blip r:embed="rId5"/>
          <a:stretch>
            <a:fillRect/>
          </a:stretch>
        </p:blipFill>
        <p:spPr>
          <a:xfrm>
            <a:off x="656789" y="950210"/>
            <a:ext cx="1885429" cy="2051965"/>
          </a:xfrm>
          <a:prstGeom prst="rect">
            <a:avLst/>
          </a:prstGeom>
        </p:spPr>
      </p:pic>
      <p:pic>
        <p:nvPicPr>
          <p:cNvPr id="8" name="Picture 7">
            <a:extLst>
              <a:ext uri="{FF2B5EF4-FFF2-40B4-BE49-F238E27FC236}">
                <a16:creationId xmlns:a16="http://schemas.microsoft.com/office/drawing/2014/main" id="{FF6464C8-2B0F-4497-AF21-F1D2841FD248}"/>
              </a:ext>
            </a:extLst>
          </p:cNvPr>
          <p:cNvPicPr>
            <a:picLocks noChangeAspect="1"/>
          </p:cNvPicPr>
          <p:nvPr/>
        </p:nvPicPr>
        <p:blipFill>
          <a:blip r:embed="rId6"/>
          <a:stretch>
            <a:fillRect/>
          </a:stretch>
        </p:blipFill>
        <p:spPr>
          <a:xfrm>
            <a:off x="9670448" y="2521747"/>
            <a:ext cx="2214538" cy="1875375"/>
          </a:xfrm>
          <a:prstGeom prst="rect">
            <a:avLst/>
          </a:prstGeom>
        </p:spPr>
      </p:pic>
      <p:pic>
        <p:nvPicPr>
          <p:cNvPr id="9" name="Picture 8">
            <a:extLst>
              <a:ext uri="{FF2B5EF4-FFF2-40B4-BE49-F238E27FC236}">
                <a16:creationId xmlns:a16="http://schemas.microsoft.com/office/drawing/2014/main" id="{A371CF1B-C828-4D4D-B247-1C3842AEB2A3}"/>
              </a:ext>
            </a:extLst>
          </p:cNvPr>
          <p:cNvPicPr>
            <a:picLocks noChangeAspect="1"/>
          </p:cNvPicPr>
          <p:nvPr/>
        </p:nvPicPr>
        <p:blipFill>
          <a:blip r:embed="rId7"/>
          <a:stretch>
            <a:fillRect/>
          </a:stretch>
        </p:blipFill>
        <p:spPr>
          <a:xfrm>
            <a:off x="6712902" y="721821"/>
            <a:ext cx="3153420" cy="1780888"/>
          </a:xfrm>
          <a:prstGeom prst="rect">
            <a:avLst/>
          </a:prstGeom>
        </p:spPr>
      </p:pic>
      <p:pic>
        <p:nvPicPr>
          <p:cNvPr id="10" name="Picture 9">
            <a:extLst>
              <a:ext uri="{FF2B5EF4-FFF2-40B4-BE49-F238E27FC236}">
                <a16:creationId xmlns:a16="http://schemas.microsoft.com/office/drawing/2014/main" id="{687221C2-F7F3-4937-B9C0-FDC625A47FC9}"/>
              </a:ext>
            </a:extLst>
          </p:cNvPr>
          <p:cNvPicPr>
            <a:picLocks noChangeAspect="1"/>
          </p:cNvPicPr>
          <p:nvPr/>
        </p:nvPicPr>
        <p:blipFill>
          <a:blip r:embed="rId8"/>
          <a:stretch>
            <a:fillRect/>
          </a:stretch>
        </p:blipFill>
        <p:spPr>
          <a:xfrm>
            <a:off x="9860734" y="710985"/>
            <a:ext cx="1628056" cy="1791723"/>
          </a:xfrm>
          <a:prstGeom prst="rect">
            <a:avLst/>
          </a:prstGeom>
        </p:spPr>
      </p:pic>
      <p:pic>
        <p:nvPicPr>
          <p:cNvPr id="11" name="Picture 10">
            <a:extLst>
              <a:ext uri="{FF2B5EF4-FFF2-40B4-BE49-F238E27FC236}">
                <a16:creationId xmlns:a16="http://schemas.microsoft.com/office/drawing/2014/main" id="{FE671302-885D-4275-AFE9-98EDAB50DBAA}"/>
              </a:ext>
            </a:extLst>
          </p:cNvPr>
          <p:cNvPicPr>
            <a:picLocks noChangeAspect="1"/>
          </p:cNvPicPr>
          <p:nvPr/>
        </p:nvPicPr>
        <p:blipFill>
          <a:blip r:embed="rId9"/>
          <a:stretch>
            <a:fillRect/>
          </a:stretch>
        </p:blipFill>
        <p:spPr>
          <a:xfrm>
            <a:off x="6988735" y="2463780"/>
            <a:ext cx="2434446" cy="1981200"/>
          </a:xfrm>
          <a:prstGeom prst="rect">
            <a:avLst/>
          </a:prstGeom>
        </p:spPr>
      </p:pic>
      <p:sp>
        <p:nvSpPr>
          <p:cNvPr id="12" name="TextBox 11">
            <a:extLst>
              <a:ext uri="{FF2B5EF4-FFF2-40B4-BE49-F238E27FC236}">
                <a16:creationId xmlns:a16="http://schemas.microsoft.com/office/drawing/2014/main" id="{DFBF4250-1960-4232-AA7B-139D8EA51E28}"/>
              </a:ext>
            </a:extLst>
          </p:cNvPr>
          <p:cNvSpPr txBox="1"/>
          <p:nvPr/>
        </p:nvSpPr>
        <p:spPr>
          <a:xfrm>
            <a:off x="6936617" y="1870570"/>
            <a:ext cx="1213347" cy="369332"/>
          </a:xfrm>
          <a:prstGeom prst="rect">
            <a:avLst/>
          </a:prstGeom>
          <a:noFill/>
        </p:spPr>
        <p:txBody>
          <a:bodyPr wrap="square" rtlCol="0">
            <a:spAutoFit/>
          </a:bodyPr>
          <a:lstStyle/>
          <a:p>
            <a:r>
              <a:rPr lang="en-US" dirty="0"/>
              <a:t>0.2 g/min</a:t>
            </a:r>
          </a:p>
        </p:txBody>
      </p:sp>
      <p:sp>
        <p:nvSpPr>
          <p:cNvPr id="13" name="TextBox 12">
            <a:extLst>
              <a:ext uri="{FF2B5EF4-FFF2-40B4-BE49-F238E27FC236}">
                <a16:creationId xmlns:a16="http://schemas.microsoft.com/office/drawing/2014/main" id="{2453465C-10C3-4B91-9984-2348DF843D17}"/>
              </a:ext>
            </a:extLst>
          </p:cNvPr>
          <p:cNvSpPr txBox="1"/>
          <p:nvPr/>
        </p:nvSpPr>
        <p:spPr>
          <a:xfrm>
            <a:off x="656788" y="4594213"/>
            <a:ext cx="2774669" cy="2862322"/>
          </a:xfrm>
          <a:prstGeom prst="rect">
            <a:avLst/>
          </a:prstGeom>
          <a:noFill/>
        </p:spPr>
        <p:txBody>
          <a:bodyPr wrap="square" rtlCol="0">
            <a:spAutoFit/>
          </a:bodyPr>
          <a:lstStyle/>
          <a:p>
            <a:r>
              <a:rPr lang="en-US" dirty="0"/>
              <a:t>+   high yield (10s of g/hr)</a:t>
            </a:r>
          </a:p>
          <a:p>
            <a:r>
              <a:rPr lang="en-US" dirty="0"/>
              <a:t>+   simple setup</a:t>
            </a:r>
          </a:p>
          <a:p>
            <a:pPr marL="285750" indent="-285750">
              <a:buFontTx/>
              <a:buChar char="-"/>
            </a:pPr>
            <a:r>
              <a:rPr lang="en-US" dirty="0"/>
              <a:t>control over porosity</a:t>
            </a:r>
          </a:p>
          <a:p>
            <a:pPr marL="285750" indent="-285750">
              <a:buFontTx/>
              <a:buChar char="-"/>
            </a:pPr>
            <a:r>
              <a:rPr lang="en-US" dirty="0"/>
              <a:t>post - electrostatic charging for increasing filtration efficiency</a:t>
            </a:r>
          </a:p>
          <a:p>
            <a:pPr marL="285750" indent="-285750">
              <a:buFontTx/>
              <a:buChar char="-"/>
            </a:pPr>
            <a:r>
              <a:rPr lang="en-US" dirty="0"/>
              <a:t>Post proc for surface to volume ratio</a:t>
            </a:r>
          </a:p>
          <a:p>
            <a:endParaRPr lang="en-US" dirty="0"/>
          </a:p>
          <a:p>
            <a:pPr marL="285750" indent="-285750">
              <a:buFontTx/>
              <a:buChar char="-"/>
            </a:pPr>
            <a:endParaRPr lang="en-US" dirty="0"/>
          </a:p>
        </p:txBody>
      </p:sp>
      <p:sp>
        <p:nvSpPr>
          <p:cNvPr id="14" name="TextBox 13">
            <a:extLst>
              <a:ext uri="{FF2B5EF4-FFF2-40B4-BE49-F238E27FC236}">
                <a16:creationId xmlns:a16="http://schemas.microsoft.com/office/drawing/2014/main" id="{C79BBC48-CBDD-4052-BB82-612307B9F2C7}"/>
              </a:ext>
            </a:extLst>
          </p:cNvPr>
          <p:cNvSpPr txBox="1"/>
          <p:nvPr/>
        </p:nvSpPr>
        <p:spPr>
          <a:xfrm>
            <a:off x="6692306" y="2730611"/>
            <a:ext cx="1485039" cy="369332"/>
          </a:xfrm>
          <a:prstGeom prst="rect">
            <a:avLst/>
          </a:prstGeom>
          <a:noFill/>
        </p:spPr>
        <p:txBody>
          <a:bodyPr wrap="square" rtlCol="0">
            <a:spAutoFit/>
          </a:bodyPr>
          <a:lstStyle/>
          <a:p>
            <a:pPr algn="ctr"/>
            <a:r>
              <a:rPr lang="en-US" dirty="0"/>
              <a:t>100s of  g/hr</a:t>
            </a:r>
          </a:p>
        </p:txBody>
      </p:sp>
      <p:cxnSp>
        <p:nvCxnSpPr>
          <p:cNvPr id="18" name="Straight Connector 17">
            <a:extLst>
              <a:ext uri="{FF2B5EF4-FFF2-40B4-BE49-F238E27FC236}">
                <a16:creationId xmlns:a16="http://schemas.microsoft.com/office/drawing/2014/main" id="{DBD8824D-A5B4-466E-9ABF-7BF709915B41}"/>
              </a:ext>
            </a:extLst>
          </p:cNvPr>
          <p:cNvCxnSpPr>
            <a:cxnSpLocks/>
          </p:cNvCxnSpPr>
          <p:nvPr/>
        </p:nvCxnSpPr>
        <p:spPr>
          <a:xfrm>
            <a:off x="308738" y="4515109"/>
            <a:ext cx="3606380" cy="0"/>
          </a:xfrm>
          <a:prstGeom prst="line">
            <a:avLst/>
          </a:prstGeom>
        </p:spPr>
        <p:style>
          <a:lnRef idx="1">
            <a:schemeClr val="dk1"/>
          </a:lnRef>
          <a:fillRef idx="0">
            <a:schemeClr val="dk1"/>
          </a:fillRef>
          <a:effectRef idx="0">
            <a:schemeClr val="dk1"/>
          </a:effectRef>
          <a:fontRef idx="minor">
            <a:schemeClr val="tx1"/>
          </a:fontRef>
        </p:style>
      </p:cxnSp>
      <p:pic>
        <p:nvPicPr>
          <p:cNvPr id="19" name="Picture 18" descr="A picture containing indoor, table, small, sitting&#10;&#10;Description automatically generated">
            <a:extLst>
              <a:ext uri="{FF2B5EF4-FFF2-40B4-BE49-F238E27FC236}">
                <a16:creationId xmlns:a16="http://schemas.microsoft.com/office/drawing/2014/main" id="{F100E666-2022-4B0A-9C2C-AA439503A0D8}"/>
              </a:ext>
            </a:extLst>
          </p:cNvPr>
          <p:cNvPicPr>
            <a:picLocks noChangeAspect="1"/>
          </p:cNvPicPr>
          <p:nvPr/>
        </p:nvPicPr>
        <p:blipFill rotWithShape="1">
          <a:blip r:embed="rId10">
            <a:extLst>
              <a:ext uri="{28A0092B-C50C-407E-A947-70E740481C1C}">
                <a14:useLocalDpi xmlns:a14="http://schemas.microsoft.com/office/drawing/2010/main" val="0"/>
              </a:ext>
            </a:extLst>
          </a:blip>
          <a:srcRect l="3123" t="14533" r="11455"/>
          <a:stretch/>
        </p:blipFill>
        <p:spPr>
          <a:xfrm>
            <a:off x="3824517" y="4129810"/>
            <a:ext cx="3807224" cy="2419404"/>
          </a:xfrm>
          <a:prstGeom prst="ellipse">
            <a:avLst/>
          </a:prstGeom>
          <a:ln>
            <a:noFill/>
          </a:ln>
          <a:effectLst/>
        </p:spPr>
      </p:pic>
      <p:pic>
        <p:nvPicPr>
          <p:cNvPr id="24" name="Picture 23">
            <a:extLst>
              <a:ext uri="{FF2B5EF4-FFF2-40B4-BE49-F238E27FC236}">
                <a16:creationId xmlns:a16="http://schemas.microsoft.com/office/drawing/2014/main" id="{887F9B88-1462-47F9-9749-8BBB58838847}"/>
              </a:ext>
            </a:extLst>
          </p:cNvPr>
          <p:cNvPicPr>
            <a:picLocks noChangeAspect="1"/>
          </p:cNvPicPr>
          <p:nvPr/>
        </p:nvPicPr>
        <p:blipFill rotWithShape="1">
          <a:blip r:embed="rId11"/>
          <a:srcRect l="51856" b="38087"/>
          <a:stretch/>
        </p:blipFill>
        <p:spPr>
          <a:xfrm>
            <a:off x="7881890" y="4594213"/>
            <a:ext cx="1108300" cy="2126883"/>
          </a:xfrm>
          <a:prstGeom prst="rect">
            <a:avLst/>
          </a:prstGeom>
        </p:spPr>
      </p:pic>
      <p:pic>
        <p:nvPicPr>
          <p:cNvPr id="25" name="Picture 24">
            <a:extLst>
              <a:ext uri="{FF2B5EF4-FFF2-40B4-BE49-F238E27FC236}">
                <a16:creationId xmlns:a16="http://schemas.microsoft.com/office/drawing/2014/main" id="{A35F1731-EA98-4966-B156-94B9DB330A2E}"/>
              </a:ext>
            </a:extLst>
          </p:cNvPr>
          <p:cNvPicPr>
            <a:picLocks noChangeAspect="1"/>
          </p:cNvPicPr>
          <p:nvPr/>
        </p:nvPicPr>
        <p:blipFill rotWithShape="1">
          <a:blip r:embed="rId11"/>
          <a:srcRect t="63180"/>
          <a:stretch/>
        </p:blipFill>
        <p:spPr>
          <a:xfrm>
            <a:off x="9240339" y="4734232"/>
            <a:ext cx="2844575" cy="1562972"/>
          </a:xfrm>
          <a:prstGeom prst="rect">
            <a:avLst/>
          </a:prstGeom>
        </p:spPr>
      </p:pic>
      <p:sp>
        <p:nvSpPr>
          <p:cNvPr id="26" name="TextBox 25">
            <a:extLst>
              <a:ext uri="{FF2B5EF4-FFF2-40B4-BE49-F238E27FC236}">
                <a16:creationId xmlns:a16="http://schemas.microsoft.com/office/drawing/2014/main" id="{1E3029AE-FA62-4372-9ACF-FA90ABE5BA64}"/>
              </a:ext>
            </a:extLst>
          </p:cNvPr>
          <p:cNvSpPr txBox="1"/>
          <p:nvPr/>
        </p:nvSpPr>
        <p:spPr>
          <a:xfrm>
            <a:off x="1144111" y="277973"/>
            <a:ext cx="3713721" cy="523220"/>
          </a:xfrm>
          <a:prstGeom prst="rect">
            <a:avLst/>
          </a:prstGeom>
          <a:noFill/>
        </p:spPr>
        <p:txBody>
          <a:bodyPr wrap="square" rtlCol="0">
            <a:spAutoFit/>
          </a:bodyPr>
          <a:lstStyle/>
          <a:p>
            <a:pPr algn="ctr"/>
            <a:r>
              <a:rPr lang="en-US" sz="2800" b="1" dirty="0"/>
              <a:t>ROTARY JET SPINNING</a:t>
            </a:r>
          </a:p>
        </p:txBody>
      </p:sp>
      <p:sp>
        <p:nvSpPr>
          <p:cNvPr id="27" name="TextBox 26">
            <a:extLst>
              <a:ext uri="{FF2B5EF4-FFF2-40B4-BE49-F238E27FC236}">
                <a16:creationId xmlns:a16="http://schemas.microsoft.com/office/drawing/2014/main" id="{D96F3EE8-3916-4AF2-89C5-5E2F72F0E0A8}"/>
              </a:ext>
            </a:extLst>
          </p:cNvPr>
          <p:cNvSpPr txBox="1"/>
          <p:nvPr/>
        </p:nvSpPr>
        <p:spPr>
          <a:xfrm>
            <a:off x="6936617" y="171190"/>
            <a:ext cx="4897810" cy="523220"/>
          </a:xfrm>
          <a:prstGeom prst="rect">
            <a:avLst/>
          </a:prstGeom>
          <a:noFill/>
        </p:spPr>
        <p:txBody>
          <a:bodyPr wrap="square" rtlCol="0">
            <a:spAutoFit/>
          </a:bodyPr>
          <a:lstStyle/>
          <a:p>
            <a:pPr algn="ctr"/>
            <a:r>
              <a:rPr lang="en-US" sz="2800" b="1" dirty="0"/>
              <a:t>ELECTROSPINNING CONFIGS</a:t>
            </a:r>
          </a:p>
        </p:txBody>
      </p:sp>
      <p:sp>
        <p:nvSpPr>
          <p:cNvPr id="28" name="TextBox 27">
            <a:extLst>
              <a:ext uri="{FF2B5EF4-FFF2-40B4-BE49-F238E27FC236}">
                <a16:creationId xmlns:a16="http://schemas.microsoft.com/office/drawing/2014/main" id="{72D35BDC-770B-4F66-9753-8FFF12C3B004}"/>
              </a:ext>
            </a:extLst>
          </p:cNvPr>
          <p:cNvSpPr txBox="1"/>
          <p:nvPr/>
        </p:nvSpPr>
        <p:spPr>
          <a:xfrm>
            <a:off x="4178176" y="2846767"/>
            <a:ext cx="3713721" cy="954107"/>
          </a:xfrm>
          <a:prstGeom prst="rect">
            <a:avLst/>
          </a:prstGeom>
          <a:noFill/>
        </p:spPr>
        <p:txBody>
          <a:bodyPr wrap="square" rtlCol="0">
            <a:spAutoFit/>
          </a:bodyPr>
          <a:lstStyle/>
          <a:p>
            <a:pPr algn="ctr"/>
            <a:r>
              <a:rPr lang="en-US" sz="2800" b="1" dirty="0"/>
              <a:t>FAB</a:t>
            </a:r>
          </a:p>
          <a:p>
            <a:pPr algn="ctr"/>
            <a:r>
              <a:rPr lang="en-US" sz="2800" b="1" dirty="0"/>
              <a:t>SPINNER</a:t>
            </a:r>
          </a:p>
        </p:txBody>
      </p:sp>
    </p:spTree>
    <p:extLst>
      <p:ext uri="{BB962C8B-B14F-4D97-AF65-F5344CB8AC3E}">
        <p14:creationId xmlns:p14="http://schemas.microsoft.com/office/powerpoint/2010/main" val="211126548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FC3D9EF0-BEAC-4C11-BB7C-27731E364DF9}"/>
              </a:ext>
            </a:extLst>
          </p:cNvPr>
          <p:cNvPicPr>
            <a:picLocks noChangeAspect="1"/>
          </p:cNvPicPr>
          <p:nvPr/>
        </p:nvPicPr>
        <p:blipFill>
          <a:blip r:embed="rId2"/>
          <a:stretch>
            <a:fillRect/>
          </a:stretch>
        </p:blipFill>
        <p:spPr>
          <a:xfrm>
            <a:off x="400051" y="1911360"/>
            <a:ext cx="7199884" cy="4781550"/>
          </a:xfrm>
          <a:prstGeom prst="rect">
            <a:avLst/>
          </a:prstGeom>
        </p:spPr>
      </p:pic>
      <p:pic>
        <p:nvPicPr>
          <p:cNvPr id="5" name="Picture 4">
            <a:extLst>
              <a:ext uri="{FF2B5EF4-FFF2-40B4-BE49-F238E27FC236}">
                <a16:creationId xmlns:a16="http://schemas.microsoft.com/office/drawing/2014/main" id="{266973E5-8286-487C-A3E9-234AB0FB8DD9}"/>
              </a:ext>
            </a:extLst>
          </p:cNvPr>
          <p:cNvPicPr>
            <a:picLocks noChangeAspect="1"/>
          </p:cNvPicPr>
          <p:nvPr/>
        </p:nvPicPr>
        <p:blipFill rotWithShape="1">
          <a:blip r:embed="rId3"/>
          <a:srcRect l="5290" t="15113" r="8911" b="17357"/>
          <a:stretch/>
        </p:blipFill>
        <p:spPr>
          <a:xfrm>
            <a:off x="8204772" y="575552"/>
            <a:ext cx="3987228" cy="2062468"/>
          </a:xfrm>
          <a:prstGeom prst="rect">
            <a:avLst/>
          </a:prstGeom>
        </p:spPr>
      </p:pic>
      <p:cxnSp>
        <p:nvCxnSpPr>
          <p:cNvPr id="7" name="Connector: Elbow 6">
            <a:extLst>
              <a:ext uri="{FF2B5EF4-FFF2-40B4-BE49-F238E27FC236}">
                <a16:creationId xmlns:a16="http://schemas.microsoft.com/office/drawing/2014/main" id="{DD7D74E8-010F-4085-A02F-7FC66FEBA78A}"/>
              </a:ext>
            </a:extLst>
          </p:cNvPr>
          <p:cNvCxnSpPr/>
          <p:nvPr/>
        </p:nvCxnSpPr>
        <p:spPr>
          <a:xfrm flipV="1">
            <a:off x="6847459" y="1330156"/>
            <a:ext cx="1476375" cy="1362075"/>
          </a:xfrm>
          <a:prstGeom prst="bentConnector3">
            <a:avLst>
              <a:gd name="adj1" fmla="val -323"/>
            </a:avLst>
          </a:prstGeom>
          <a:ln>
            <a:tailEnd type="triangle"/>
          </a:ln>
        </p:spPr>
        <p:style>
          <a:lnRef idx="1">
            <a:schemeClr val="dk1"/>
          </a:lnRef>
          <a:fillRef idx="0">
            <a:schemeClr val="dk1"/>
          </a:fillRef>
          <a:effectRef idx="0">
            <a:schemeClr val="dk1"/>
          </a:effectRef>
          <a:fontRef idx="minor">
            <a:schemeClr val="tx1"/>
          </a:fontRef>
        </p:style>
      </p:cxnSp>
      <p:sp>
        <p:nvSpPr>
          <p:cNvPr id="10" name="TextBox 9">
            <a:extLst>
              <a:ext uri="{FF2B5EF4-FFF2-40B4-BE49-F238E27FC236}">
                <a16:creationId xmlns:a16="http://schemas.microsoft.com/office/drawing/2014/main" id="{0F63BA1C-6DE5-4439-8C1F-7BA0F1C923C0}"/>
              </a:ext>
            </a:extLst>
          </p:cNvPr>
          <p:cNvSpPr txBox="1"/>
          <p:nvPr/>
        </p:nvSpPr>
        <p:spPr>
          <a:xfrm>
            <a:off x="5881687" y="2066924"/>
            <a:ext cx="2009775" cy="369332"/>
          </a:xfrm>
          <a:prstGeom prst="rect">
            <a:avLst/>
          </a:prstGeom>
          <a:solidFill>
            <a:schemeClr val="bg1"/>
          </a:solidFill>
        </p:spPr>
        <p:txBody>
          <a:bodyPr wrap="square" rtlCol="0">
            <a:spAutoFit/>
          </a:bodyPr>
          <a:lstStyle/>
          <a:p>
            <a:pPr algn="ctr"/>
            <a:r>
              <a:rPr lang="en-US" dirty="0"/>
              <a:t>Cone electrode</a:t>
            </a:r>
          </a:p>
        </p:txBody>
      </p:sp>
      <p:sp>
        <p:nvSpPr>
          <p:cNvPr id="11" name="TextBox 10">
            <a:extLst>
              <a:ext uri="{FF2B5EF4-FFF2-40B4-BE49-F238E27FC236}">
                <a16:creationId xmlns:a16="http://schemas.microsoft.com/office/drawing/2014/main" id="{B1B26BAE-1AC4-4F60-BFE1-B8D1AD630EDF}"/>
              </a:ext>
            </a:extLst>
          </p:cNvPr>
          <p:cNvSpPr txBox="1"/>
          <p:nvPr/>
        </p:nvSpPr>
        <p:spPr>
          <a:xfrm>
            <a:off x="9366821" y="2806184"/>
            <a:ext cx="2009775" cy="923330"/>
          </a:xfrm>
          <a:prstGeom prst="rect">
            <a:avLst/>
          </a:prstGeom>
          <a:solidFill>
            <a:schemeClr val="bg1"/>
          </a:solidFill>
        </p:spPr>
        <p:txBody>
          <a:bodyPr wrap="square" rtlCol="0">
            <a:spAutoFit/>
          </a:bodyPr>
          <a:lstStyle/>
          <a:p>
            <a:pPr algn="ctr"/>
            <a:r>
              <a:rPr lang="en-US" dirty="0"/>
              <a:t>Sheet Metal</a:t>
            </a:r>
          </a:p>
          <a:p>
            <a:pPr algn="ctr"/>
            <a:r>
              <a:rPr lang="en-US" dirty="0"/>
              <a:t>Aluminum </a:t>
            </a:r>
          </a:p>
          <a:p>
            <a:pPr algn="ctr"/>
            <a:r>
              <a:rPr lang="en-US" dirty="0"/>
              <a:t>Thickness = 2mm</a:t>
            </a:r>
          </a:p>
        </p:txBody>
      </p:sp>
      <p:cxnSp>
        <p:nvCxnSpPr>
          <p:cNvPr id="13" name="Straight Arrow Connector 12">
            <a:extLst>
              <a:ext uri="{FF2B5EF4-FFF2-40B4-BE49-F238E27FC236}">
                <a16:creationId xmlns:a16="http://schemas.microsoft.com/office/drawing/2014/main" id="{04E3DB46-A46B-444E-A364-69BE9284E535}"/>
              </a:ext>
            </a:extLst>
          </p:cNvPr>
          <p:cNvCxnSpPr>
            <a:cxnSpLocks/>
          </p:cNvCxnSpPr>
          <p:nvPr/>
        </p:nvCxnSpPr>
        <p:spPr>
          <a:xfrm>
            <a:off x="5924550" y="4305300"/>
            <a:ext cx="1047750" cy="0"/>
          </a:xfrm>
          <a:prstGeom prst="straightConnector1">
            <a:avLst/>
          </a:prstGeom>
          <a:ln>
            <a:headEnd type="triangle"/>
            <a:tailEnd type="triangle"/>
          </a:ln>
        </p:spPr>
        <p:style>
          <a:lnRef idx="1">
            <a:schemeClr val="dk1"/>
          </a:lnRef>
          <a:fillRef idx="0">
            <a:schemeClr val="dk1"/>
          </a:fillRef>
          <a:effectRef idx="0">
            <a:schemeClr val="dk1"/>
          </a:effectRef>
          <a:fontRef idx="minor">
            <a:schemeClr val="tx1"/>
          </a:fontRef>
        </p:style>
      </p:cxnSp>
      <p:sp>
        <p:nvSpPr>
          <p:cNvPr id="14" name="TextBox 13">
            <a:extLst>
              <a:ext uri="{FF2B5EF4-FFF2-40B4-BE49-F238E27FC236}">
                <a16:creationId xmlns:a16="http://schemas.microsoft.com/office/drawing/2014/main" id="{FA0A7D8C-557C-4FED-90B8-CCEF7A586B9A}"/>
              </a:ext>
            </a:extLst>
          </p:cNvPr>
          <p:cNvSpPr txBox="1"/>
          <p:nvPr/>
        </p:nvSpPr>
        <p:spPr>
          <a:xfrm>
            <a:off x="6010275" y="4436675"/>
            <a:ext cx="876300" cy="369332"/>
          </a:xfrm>
          <a:prstGeom prst="rect">
            <a:avLst/>
          </a:prstGeom>
          <a:solidFill>
            <a:schemeClr val="bg1"/>
          </a:solidFill>
        </p:spPr>
        <p:txBody>
          <a:bodyPr wrap="square" rtlCol="0">
            <a:spAutoFit/>
          </a:bodyPr>
          <a:lstStyle/>
          <a:p>
            <a:pPr algn="ctr"/>
            <a:r>
              <a:rPr lang="en-US" dirty="0"/>
              <a:t>40 mm</a:t>
            </a:r>
          </a:p>
        </p:txBody>
      </p:sp>
      <p:cxnSp>
        <p:nvCxnSpPr>
          <p:cNvPr id="16" name="Straight Arrow Connector 15">
            <a:extLst>
              <a:ext uri="{FF2B5EF4-FFF2-40B4-BE49-F238E27FC236}">
                <a16:creationId xmlns:a16="http://schemas.microsoft.com/office/drawing/2014/main" id="{440A5720-999E-4593-9FD6-C7B5033722AF}"/>
              </a:ext>
            </a:extLst>
          </p:cNvPr>
          <p:cNvCxnSpPr>
            <a:cxnSpLocks/>
          </p:cNvCxnSpPr>
          <p:nvPr/>
        </p:nvCxnSpPr>
        <p:spPr>
          <a:xfrm>
            <a:off x="7157022" y="2924175"/>
            <a:ext cx="0" cy="1381125"/>
          </a:xfrm>
          <a:prstGeom prst="straightConnector1">
            <a:avLst/>
          </a:prstGeom>
          <a:ln>
            <a:headEnd type="triangle"/>
            <a:tailEnd type="triangle"/>
          </a:ln>
        </p:spPr>
        <p:style>
          <a:lnRef idx="1">
            <a:schemeClr val="dk1"/>
          </a:lnRef>
          <a:fillRef idx="0">
            <a:schemeClr val="dk1"/>
          </a:fillRef>
          <a:effectRef idx="0">
            <a:schemeClr val="dk1"/>
          </a:effectRef>
          <a:fontRef idx="minor">
            <a:schemeClr val="tx1"/>
          </a:fontRef>
        </p:style>
      </p:cxnSp>
      <p:sp>
        <p:nvSpPr>
          <p:cNvPr id="18" name="TextBox 17">
            <a:extLst>
              <a:ext uri="{FF2B5EF4-FFF2-40B4-BE49-F238E27FC236}">
                <a16:creationId xmlns:a16="http://schemas.microsoft.com/office/drawing/2014/main" id="{0B08D259-6580-4076-967F-4243AF6E2B78}"/>
              </a:ext>
            </a:extLst>
          </p:cNvPr>
          <p:cNvSpPr txBox="1"/>
          <p:nvPr/>
        </p:nvSpPr>
        <p:spPr>
          <a:xfrm>
            <a:off x="7280847" y="3425953"/>
            <a:ext cx="876300" cy="369332"/>
          </a:xfrm>
          <a:prstGeom prst="rect">
            <a:avLst/>
          </a:prstGeom>
          <a:solidFill>
            <a:schemeClr val="bg1"/>
          </a:solidFill>
        </p:spPr>
        <p:txBody>
          <a:bodyPr wrap="square" rtlCol="0">
            <a:spAutoFit/>
          </a:bodyPr>
          <a:lstStyle/>
          <a:p>
            <a:pPr algn="ctr"/>
            <a:r>
              <a:rPr lang="en-US" dirty="0"/>
              <a:t>60 mm</a:t>
            </a:r>
          </a:p>
        </p:txBody>
      </p:sp>
      <p:sp>
        <p:nvSpPr>
          <p:cNvPr id="19" name="TextBox 18">
            <a:extLst>
              <a:ext uri="{FF2B5EF4-FFF2-40B4-BE49-F238E27FC236}">
                <a16:creationId xmlns:a16="http://schemas.microsoft.com/office/drawing/2014/main" id="{E2C5C8D8-3645-405C-A3B9-CB6A114C616C}"/>
              </a:ext>
            </a:extLst>
          </p:cNvPr>
          <p:cNvSpPr txBox="1"/>
          <p:nvPr/>
        </p:nvSpPr>
        <p:spPr>
          <a:xfrm>
            <a:off x="2678909" y="1634956"/>
            <a:ext cx="2485006" cy="646331"/>
          </a:xfrm>
          <a:prstGeom prst="rect">
            <a:avLst/>
          </a:prstGeom>
          <a:solidFill>
            <a:schemeClr val="bg1"/>
          </a:solidFill>
        </p:spPr>
        <p:txBody>
          <a:bodyPr wrap="square" rtlCol="0">
            <a:spAutoFit/>
          </a:bodyPr>
          <a:lstStyle/>
          <a:p>
            <a:pPr algn="ctr"/>
            <a:r>
              <a:rPr lang="en-US" dirty="0"/>
              <a:t>Brushless DC Motor</a:t>
            </a:r>
          </a:p>
          <a:p>
            <a:pPr algn="ctr"/>
            <a:r>
              <a:rPr lang="en-US" dirty="0"/>
              <a:t>30,000 RPM</a:t>
            </a:r>
          </a:p>
        </p:txBody>
      </p:sp>
      <p:cxnSp>
        <p:nvCxnSpPr>
          <p:cNvPr id="21" name="Straight Arrow Connector 20">
            <a:extLst>
              <a:ext uri="{FF2B5EF4-FFF2-40B4-BE49-F238E27FC236}">
                <a16:creationId xmlns:a16="http://schemas.microsoft.com/office/drawing/2014/main" id="{6BA875D1-4C18-4CA1-AA54-A6005E63DDCA}"/>
              </a:ext>
            </a:extLst>
          </p:cNvPr>
          <p:cNvCxnSpPr>
            <a:cxnSpLocks/>
          </p:cNvCxnSpPr>
          <p:nvPr/>
        </p:nvCxnSpPr>
        <p:spPr>
          <a:xfrm>
            <a:off x="3985705" y="2287418"/>
            <a:ext cx="643445" cy="636757"/>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
        <p:nvSpPr>
          <p:cNvPr id="22" name="TextBox 21">
            <a:extLst>
              <a:ext uri="{FF2B5EF4-FFF2-40B4-BE49-F238E27FC236}">
                <a16:creationId xmlns:a16="http://schemas.microsoft.com/office/drawing/2014/main" id="{236E2CA0-C068-454A-B16A-EBFC9F5AE0C8}"/>
              </a:ext>
            </a:extLst>
          </p:cNvPr>
          <p:cNvSpPr txBox="1"/>
          <p:nvPr/>
        </p:nvSpPr>
        <p:spPr>
          <a:xfrm>
            <a:off x="690573" y="4806007"/>
            <a:ext cx="802479" cy="369332"/>
          </a:xfrm>
          <a:prstGeom prst="rect">
            <a:avLst/>
          </a:prstGeom>
          <a:solidFill>
            <a:schemeClr val="bg1"/>
          </a:solidFill>
        </p:spPr>
        <p:txBody>
          <a:bodyPr wrap="square" rtlCol="0">
            <a:spAutoFit/>
          </a:bodyPr>
          <a:lstStyle/>
          <a:p>
            <a:pPr algn="ctr"/>
            <a:r>
              <a:rPr lang="en-US" dirty="0"/>
              <a:t>Wood</a:t>
            </a:r>
          </a:p>
        </p:txBody>
      </p:sp>
      <p:cxnSp>
        <p:nvCxnSpPr>
          <p:cNvPr id="24" name="Straight Arrow Connector 23">
            <a:extLst>
              <a:ext uri="{FF2B5EF4-FFF2-40B4-BE49-F238E27FC236}">
                <a16:creationId xmlns:a16="http://schemas.microsoft.com/office/drawing/2014/main" id="{F08B54D7-329A-466E-A63A-2C429F7D8241}"/>
              </a:ext>
            </a:extLst>
          </p:cNvPr>
          <p:cNvCxnSpPr>
            <a:cxnSpLocks/>
          </p:cNvCxnSpPr>
          <p:nvPr/>
        </p:nvCxnSpPr>
        <p:spPr>
          <a:xfrm flipV="1">
            <a:off x="1091812" y="4167051"/>
            <a:ext cx="858435" cy="602999"/>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26" name="Straight Arrow Connector 25">
            <a:extLst>
              <a:ext uri="{FF2B5EF4-FFF2-40B4-BE49-F238E27FC236}">
                <a16:creationId xmlns:a16="http://schemas.microsoft.com/office/drawing/2014/main" id="{0E57B3C5-93E5-4E58-887D-F222DA24FB51}"/>
              </a:ext>
            </a:extLst>
          </p:cNvPr>
          <p:cNvCxnSpPr>
            <a:cxnSpLocks/>
          </p:cNvCxnSpPr>
          <p:nvPr/>
        </p:nvCxnSpPr>
        <p:spPr>
          <a:xfrm flipH="1">
            <a:off x="3124200" y="2281287"/>
            <a:ext cx="861505" cy="642888"/>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29" name="Straight Arrow Connector 28">
            <a:extLst>
              <a:ext uri="{FF2B5EF4-FFF2-40B4-BE49-F238E27FC236}">
                <a16:creationId xmlns:a16="http://schemas.microsoft.com/office/drawing/2014/main" id="{35C87475-53E6-46E3-B8D2-3380C362D4F3}"/>
              </a:ext>
            </a:extLst>
          </p:cNvPr>
          <p:cNvCxnSpPr>
            <a:cxnSpLocks/>
          </p:cNvCxnSpPr>
          <p:nvPr/>
        </p:nvCxnSpPr>
        <p:spPr>
          <a:xfrm flipV="1">
            <a:off x="1550197" y="4341301"/>
            <a:ext cx="800100" cy="560080"/>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31" name="Straight Arrow Connector 30">
            <a:extLst>
              <a:ext uri="{FF2B5EF4-FFF2-40B4-BE49-F238E27FC236}">
                <a16:creationId xmlns:a16="http://schemas.microsoft.com/office/drawing/2014/main" id="{8467241E-FEEE-4A26-B54D-4684AAA91FA1}"/>
              </a:ext>
            </a:extLst>
          </p:cNvPr>
          <p:cNvCxnSpPr>
            <a:cxnSpLocks/>
          </p:cNvCxnSpPr>
          <p:nvPr/>
        </p:nvCxnSpPr>
        <p:spPr>
          <a:xfrm>
            <a:off x="1538291" y="5075631"/>
            <a:ext cx="1007776" cy="347697"/>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34" name="Straight Arrow Connector 33">
            <a:extLst>
              <a:ext uri="{FF2B5EF4-FFF2-40B4-BE49-F238E27FC236}">
                <a16:creationId xmlns:a16="http://schemas.microsoft.com/office/drawing/2014/main" id="{DCF2D151-04B4-4700-9659-091BDC76368A}"/>
              </a:ext>
            </a:extLst>
          </p:cNvPr>
          <p:cNvCxnSpPr>
            <a:cxnSpLocks/>
          </p:cNvCxnSpPr>
          <p:nvPr/>
        </p:nvCxnSpPr>
        <p:spPr>
          <a:xfrm>
            <a:off x="454648" y="6572250"/>
            <a:ext cx="7130998" cy="0"/>
          </a:xfrm>
          <a:prstGeom prst="straightConnector1">
            <a:avLst/>
          </a:prstGeom>
          <a:ln>
            <a:headEnd type="triangle"/>
            <a:tailEnd type="triangle"/>
          </a:ln>
        </p:spPr>
        <p:style>
          <a:lnRef idx="1">
            <a:schemeClr val="dk1"/>
          </a:lnRef>
          <a:fillRef idx="0">
            <a:schemeClr val="dk1"/>
          </a:fillRef>
          <a:effectRef idx="0">
            <a:schemeClr val="dk1"/>
          </a:effectRef>
          <a:fontRef idx="minor">
            <a:schemeClr val="tx1"/>
          </a:fontRef>
        </p:style>
      </p:cxnSp>
      <p:cxnSp>
        <p:nvCxnSpPr>
          <p:cNvPr id="37" name="Straight Arrow Connector 36">
            <a:extLst>
              <a:ext uri="{FF2B5EF4-FFF2-40B4-BE49-F238E27FC236}">
                <a16:creationId xmlns:a16="http://schemas.microsoft.com/office/drawing/2014/main" id="{7293E991-350E-4A9C-8007-84BCCCB4BBBD}"/>
              </a:ext>
            </a:extLst>
          </p:cNvPr>
          <p:cNvCxnSpPr>
            <a:cxnSpLocks/>
          </p:cNvCxnSpPr>
          <p:nvPr/>
        </p:nvCxnSpPr>
        <p:spPr>
          <a:xfrm>
            <a:off x="4307427" y="6134100"/>
            <a:ext cx="440702" cy="0"/>
          </a:xfrm>
          <a:prstGeom prst="straightConnector1">
            <a:avLst/>
          </a:prstGeom>
          <a:ln>
            <a:headEnd type="triangle"/>
            <a:tailEnd type="triangle"/>
          </a:ln>
        </p:spPr>
        <p:style>
          <a:lnRef idx="1">
            <a:schemeClr val="dk1"/>
          </a:lnRef>
          <a:fillRef idx="0">
            <a:schemeClr val="dk1"/>
          </a:fillRef>
          <a:effectRef idx="0">
            <a:schemeClr val="dk1"/>
          </a:effectRef>
          <a:fontRef idx="minor">
            <a:schemeClr val="tx1"/>
          </a:fontRef>
        </p:style>
      </p:cxnSp>
      <p:sp>
        <p:nvSpPr>
          <p:cNvPr id="39" name="TextBox 38">
            <a:extLst>
              <a:ext uri="{FF2B5EF4-FFF2-40B4-BE49-F238E27FC236}">
                <a16:creationId xmlns:a16="http://schemas.microsoft.com/office/drawing/2014/main" id="{D8775A97-01C9-49B2-9611-CE832DE0A25A}"/>
              </a:ext>
            </a:extLst>
          </p:cNvPr>
          <p:cNvSpPr txBox="1"/>
          <p:nvPr/>
        </p:nvSpPr>
        <p:spPr>
          <a:xfrm>
            <a:off x="4882887" y="5799178"/>
            <a:ext cx="876300" cy="369332"/>
          </a:xfrm>
          <a:prstGeom prst="rect">
            <a:avLst/>
          </a:prstGeom>
          <a:solidFill>
            <a:schemeClr val="bg1"/>
          </a:solidFill>
        </p:spPr>
        <p:txBody>
          <a:bodyPr wrap="square" rtlCol="0">
            <a:spAutoFit/>
          </a:bodyPr>
          <a:lstStyle/>
          <a:p>
            <a:pPr algn="ctr"/>
            <a:r>
              <a:rPr lang="en-US" dirty="0"/>
              <a:t>10 mm</a:t>
            </a:r>
          </a:p>
        </p:txBody>
      </p:sp>
      <p:sp>
        <p:nvSpPr>
          <p:cNvPr id="40" name="TextBox 39">
            <a:extLst>
              <a:ext uri="{FF2B5EF4-FFF2-40B4-BE49-F238E27FC236}">
                <a16:creationId xmlns:a16="http://schemas.microsoft.com/office/drawing/2014/main" id="{B3756839-7AA6-4A33-8010-46669CA836A4}"/>
              </a:ext>
            </a:extLst>
          </p:cNvPr>
          <p:cNvSpPr txBox="1"/>
          <p:nvPr/>
        </p:nvSpPr>
        <p:spPr>
          <a:xfrm>
            <a:off x="3431126" y="6323578"/>
            <a:ext cx="1198023" cy="369332"/>
          </a:xfrm>
          <a:prstGeom prst="rect">
            <a:avLst/>
          </a:prstGeom>
          <a:solidFill>
            <a:schemeClr val="bg1"/>
          </a:solidFill>
        </p:spPr>
        <p:txBody>
          <a:bodyPr wrap="square" rtlCol="0">
            <a:spAutoFit/>
          </a:bodyPr>
          <a:lstStyle/>
          <a:p>
            <a:pPr algn="ctr"/>
            <a:r>
              <a:rPr lang="en-US" dirty="0"/>
              <a:t>350 mm</a:t>
            </a:r>
          </a:p>
        </p:txBody>
      </p:sp>
      <p:cxnSp>
        <p:nvCxnSpPr>
          <p:cNvPr id="42" name="Straight Arrow Connector 41">
            <a:extLst>
              <a:ext uri="{FF2B5EF4-FFF2-40B4-BE49-F238E27FC236}">
                <a16:creationId xmlns:a16="http://schemas.microsoft.com/office/drawing/2014/main" id="{415692DD-7931-467F-AC78-8A22484A3A61}"/>
              </a:ext>
            </a:extLst>
          </p:cNvPr>
          <p:cNvCxnSpPr>
            <a:cxnSpLocks/>
          </p:cNvCxnSpPr>
          <p:nvPr/>
        </p:nvCxnSpPr>
        <p:spPr>
          <a:xfrm>
            <a:off x="7622049" y="4718880"/>
            <a:ext cx="1059745" cy="271793"/>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pic>
        <p:nvPicPr>
          <p:cNvPr id="44" name="Picture 43">
            <a:extLst>
              <a:ext uri="{FF2B5EF4-FFF2-40B4-BE49-F238E27FC236}">
                <a16:creationId xmlns:a16="http://schemas.microsoft.com/office/drawing/2014/main" id="{AB404769-B1EE-44C8-B8B6-C6A3767D781A}"/>
              </a:ext>
            </a:extLst>
          </p:cNvPr>
          <p:cNvPicPr>
            <a:picLocks noChangeAspect="1"/>
          </p:cNvPicPr>
          <p:nvPr/>
        </p:nvPicPr>
        <p:blipFill>
          <a:blip r:embed="rId4"/>
          <a:stretch>
            <a:fillRect/>
          </a:stretch>
        </p:blipFill>
        <p:spPr>
          <a:xfrm>
            <a:off x="8870461" y="4573605"/>
            <a:ext cx="2229727" cy="2220421"/>
          </a:xfrm>
          <a:prstGeom prst="rect">
            <a:avLst/>
          </a:prstGeom>
        </p:spPr>
      </p:pic>
      <p:sp>
        <p:nvSpPr>
          <p:cNvPr id="41" name="TextBox 40">
            <a:extLst>
              <a:ext uri="{FF2B5EF4-FFF2-40B4-BE49-F238E27FC236}">
                <a16:creationId xmlns:a16="http://schemas.microsoft.com/office/drawing/2014/main" id="{CF64B148-8717-476E-916B-175B7F1891B2}"/>
              </a:ext>
            </a:extLst>
          </p:cNvPr>
          <p:cNvSpPr txBox="1"/>
          <p:nvPr/>
        </p:nvSpPr>
        <p:spPr>
          <a:xfrm>
            <a:off x="8681794" y="4204273"/>
            <a:ext cx="2485006" cy="369332"/>
          </a:xfrm>
          <a:prstGeom prst="rect">
            <a:avLst/>
          </a:prstGeom>
          <a:solidFill>
            <a:schemeClr val="bg1"/>
          </a:solidFill>
        </p:spPr>
        <p:txBody>
          <a:bodyPr wrap="square" rtlCol="0">
            <a:spAutoFit/>
          </a:bodyPr>
          <a:lstStyle/>
          <a:p>
            <a:pPr algn="ctr"/>
            <a:r>
              <a:rPr lang="en-US" dirty="0"/>
              <a:t>Grounded Metal Grid</a:t>
            </a:r>
          </a:p>
        </p:txBody>
      </p:sp>
    </p:spTree>
    <p:extLst>
      <p:ext uri="{BB962C8B-B14F-4D97-AF65-F5344CB8AC3E}">
        <p14:creationId xmlns:p14="http://schemas.microsoft.com/office/powerpoint/2010/main" val="89848425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3752DB-8B2F-48AC-99FA-B8B1D281D3A7}"/>
              </a:ext>
            </a:extLst>
          </p:cNvPr>
          <p:cNvSpPr>
            <a:spLocks noGrp="1"/>
          </p:cNvSpPr>
          <p:nvPr>
            <p:ph type="title"/>
          </p:nvPr>
        </p:nvSpPr>
        <p:spPr>
          <a:xfrm>
            <a:off x="838200" y="365125"/>
            <a:ext cx="10515600" cy="559107"/>
          </a:xfrm>
        </p:spPr>
        <p:txBody>
          <a:bodyPr>
            <a:normAutofit fontScale="90000"/>
          </a:bodyPr>
          <a:lstStyle/>
          <a:p>
            <a:endParaRPr lang="en-US" dirty="0"/>
          </a:p>
        </p:txBody>
      </p:sp>
    </p:spTree>
    <p:extLst>
      <p:ext uri="{BB962C8B-B14F-4D97-AF65-F5344CB8AC3E}">
        <p14:creationId xmlns:p14="http://schemas.microsoft.com/office/powerpoint/2010/main" val="114217523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85C333-04C8-485F-8575-0B54BAC2A960}"/>
              </a:ext>
            </a:extLst>
          </p:cNvPr>
          <p:cNvSpPr>
            <a:spLocks noGrp="1"/>
          </p:cNvSpPr>
          <p:nvPr>
            <p:ph type="title"/>
          </p:nvPr>
        </p:nvSpPr>
        <p:spPr/>
        <p:txBody>
          <a:bodyPr/>
          <a:lstStyle/>
          <a:p>
            <a:endParaRPr lang="en-US" dirty="0"/>
          </a:p>
        </p:txBody>
      </p:sp>
      <p:pic>
        <p:nvPicPr>
          <p:cNvPr id="4" name="Picture 3">
            <a:extLst>
              <a:ext uri="{FF2B5EF4-FFF2-40B4-BE49-F238E27FC236}">
                <a16:creationId xmlns:a16="http://schemas.microsoft.com/office/drawing/2014/main" id="{C0FB3B26-6D56-47A8-9A2C-50A63A4316F8}"/>
              </a:ext>
            </a:extLst>
          </p:cNvPr>
          <p:cNvPicPr>
            <a:picLocks noChangeAspect="1"/>
          </p:cNvPicPr>
          <p:nvPr/>
        </p:nvPicPr>
        <p:blipFill>
          <a:blip r:embed="rId2"/>
          <a:stretch>
            <a:fillRect/>
          </a:stretch>
        </p:blipFill>
        <p:spPr>
          <a:xfrm>
            <a:off x="201593" y="1892300"/>
            <a:ext cx="4924218" cy="2494505"/>
          </a:xfrm>
          <a:prstGeom prst="rect">
            <a:avLst/>
          </a:prstGeom>
        </p:spPr>
      </p:pic>
      <p:pic>
        <p:nvPicPr>
          <p:cNvPr id="5" name="Picture 4">
            <a:extLst>
              <a:ext uri="{FF2B5EF4-FFF2-40B4-BE49-F238E27FC236}">
                <a16:creationId xmlns:a16="http://schemas.microsoft.com/office/drawing/2014/main" id="{F1E89608-076F-4192-8D74-A9192E0B4EA4}"/>
              </a:ext>
            </a:extLst>
          </p:cNvPr>
          <p:cNvPicPr>
            <a:picLocks noChangeAspect="1"/>
          </p:cNvPicPr>
          <p:nvPr/>
        </p:nvPicPr>
        <p:blipFill>
          <a:blip r:embed="rId3"/>
          <a:stretch>
            <a:fillRect/>
          </a:stretch>
        </p:blipFill>
        <p:spPr>
          <a:xfrm>
            <a:off x="5125811" y="1690688"/>
            <a:ext cx="6611707" cy="4802187"/>
          </a:xfrm>
          <a:prstGeom prst="rect">
            <a:avLst/>
          </a:prstGeom>
        </p:spPr>
      </p:pic>
    </p:spTree>
    <p:extLst>
      <p:ext uri="{BB962C8B-B14F-4D97-AF65-F5344CB8AC3E}">
        <p14:creationId xmlns:p14="http://schemas.microsoft.com/office/powerpoint/2010/main" val="188010321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E309A1C8-1228-448B-8ECB-B3C39C953BC7}"/>
              </a:ext>
            </a:extLst>
          </p:cNvPr>
          <p:cNvPicPr>
            <a:picLocks noChangeAspect="1"/>
          </p:cNvPicPr>
          <p:nvPr/>
        </p:nvPicPr>
        <p:blipFill>
          <a:blip r:embed="rId2"/>
          <a:stretch>
            <a:fillRect/>
          </a:stretch>
        </p:blipFill>
        <p:spPr>
          <a:xfrm>
            <a:off x="410171" y="2074123"/>
            <a:ext cx="885825" cy="1771650"/>
          </a:xfrm>
          <a:prstGeom prst="rect">
            <a:avLst/>
          </a:prstGeom>
        </p:spPr>
      </p:pic>
      <p:pic>
        <p:nvPicPr>
          <p:cNvPr id="4" name="Picture 3">
            <a:extLst>
              <a:ext uri="{FF2B5EF4-FFF2-40B4-BE49-F238E27FC236}">
                <a16:creationId xmlns:a16="http://schemas.microsoft.com/office/drawing/2014/main" id="{282603E3-DB60-400C-A24F-69D35E68C45A}"/>
              </a:ext>
            </a:extLst>
          </p:cNvPr>
          <p:cNvPicPr>
            <a:picLocks noChangeAspect="1"/>
          </p:cNvPicPr>
          <p:nvPr/>
        </p:nvPicPr>
        <p:blipFill>
          <a:blip r:embed="rId3"/>
          <a:stretch>
            <a:fillRect/>
          </a:stretch>
        </p:blipFill>
        <p:spPr>
          <a:xfrm>
            <a:off x="6561791" y="260206"/>
            <a:ext cx="2444470" cy="2729865"/>
          </a:xfrm>
          <a:prstGeom prst="rect">
            <a:avLst/>
          </a:prstGeom>
        </p:spPr>
      </p:pic>
      <p:pic>
        <p:nvPicPr>
          <p:cNvPr id="5" name="Picture 4">
            <a:extLst>
              <a:ext uri="{FF2B5EF4-FFF2-40B4-BE49-F238E27FC236}">
                <a16:creationId xmlns:a16="http://schemas.microsoft.com/office/drawing/2014/main" id="{89C8A0DA-087D-4F54-9320-1328122F736C}"/>
              </a:ext>
            </a:extLst>
          </p:cNvPr>
          <p:cNvPicPr>
            <a:picLocks noChangeAspect="1"/>
          </p:cNvPicPr>
          <p:nvPr/>
        </p:nvPicPr>
        <p:blipFill>
          <a:blip r:embed="rId4"/>
          <a:stretch>
            <a:fillRect/>
          </a:stretch>
        </p:blipFill>
        <p:spPr>
          <a:xfrm>
            <a:off x="9126390" y="260205"/>
            <a:ext cx="2387103" cy="2729866"/>
          </a:xfrm>
          <a:prstGeom prst="rect">
            <a:avLst/>
          </a:prstGeom>
        </p:spPr>
      </p:pic>
      <p:pic>
        <p:nvPicPr>
          <p:cNvPr id="6" name="Picture 5">
            <a:extLst>
              <a:ext uri="{FF2B5EF4-FFF2-40B4-BE49-F238E27FC236}">
                <a16:creationId xmlns:a16="http://schemas.microsoft.com/office/drawing/2014/main" id="{F144DD1C-3A8A-48B8-9BEB-80A571AA3423}"/>
              </a:ext>
            </a:extLst>
          </p:cNvPr>
          <p:cNvPicPr>
            <a:picLocks noChangeAspect="1"/>
          </p:cNvPicPr>
          <p:nvPr/>
        </p:nvPicPr>
        <p:blipFill>
          <a:blip r:embed="rId5"/>
          <a:stretch>
            <a:fillRect/>
          </a:stretch>
        </p:blipFill>
        <p:spPr>
          <a:xfrm>
            <a:off x="6561790" y="3319493"/>
            <a:ext cx="4815365" cy="3032835"/>
          </a:xfrm>
          <a:prstGeom prst="rect">
            <a:avLst/>
          </a:prstGeom>
        </p:spPr>
      </p:pic>
      <p:sp>
        <p:nvSpPr>
          <p:cNvPr id="7" name="TextBox 6">
            <a:extLst>
              <a:ext uri="{FF2B5EF4-FFF2-40B4-BE49-F238E27FC236}">
                <a16:creationId xmlns:a16="http://schemas.microsoft.com/office/drawing/2014/main" id="{6847DE68-79BF-425C-9DAB-8C6C05D1C1B4}"/>
              </a:ext>
            </a:extLst>
          </p:cNvPr>
          <p:cNvSpPr txBox="1"/>
          <p:nvPr/>
        </p:nvSpPr>
        <p:spPr>
          <a:xfrm>
            <a:off x="6561790" y="6352328"/>
            <a:ext cx="3077524" cy="307777"/>
          </a:xfrm>
          <a:prstGeom prst="rect">
            <a:avLst/>
          </a:prstGeom>
          <a:noFill/>
        </p:spPr>
        <p:txBody>
          <a:bodyPr wrap="square" rtlCol="0">
            <a:spAutoFit/>
          </a:bodyPr>
          <a:lstStyle/>
          <a:p>
            <a:r>
              <a:rPr lang="en-US" sz="1400" dirty="0">
                <a:latin typeface="Arial" panose="020B0604020202020204" pitchFamily="34" charset="0"/>
                <a:cs typeface="Arial" panose="020B0604020202020204" pitchFamily="34" charset="0"/>
              </a:rPr>
              <a:t>Source: Xu et al. (2015), Nanoscale</a:t>
            </a:r>
          </a:p>
        </p:txBody>
      </p:sp>
      <p:sp>
        <p:nvSpPr>
          <p:cNvPr id="8" name="TextBox 7">
            <a:extLst>
              <a:ext uri="{FF2B5EF4-FFF2-40B4-BE49-F238E27FC236}">
                <a16:creationId xmlns:a16="http://schemas.microsoft.com/office/drawing/2014/main" id="{16D08C4F-7D4B-46E0-998B-4270E01EB5BA}"/>
              </a:ext>
            </a:extLst>
          </p:cNvPr>
          <p:cNvSpPr txBox="1"/>
          <p:nvPr/>
        </p:nvSpPr>
        <p:spPr>
          <a:xfrm>
            <a:off x="6561790" y="2966739"/>
            <a:ext cx="5892570" cy="307777"/>
          </a:xfrm>
          <a:prstGeom prst="rect">
            <a:avLst/>
          </a:prstGeom>
          <a:noFill/>
        </p:spPr>
        <p:txBody>
          <a:bodyPr wrap="square" rtlCol="0">
            <a:spAutoFit/>
          </a:bodyPr>
          <a:lstStyle/>
          <a:p>
            <a:r>
              <a:rPr lang="en-US" sz="1400" dirty="0">
                <a:latin typeface="Arial" panose="020B0604020202020204" pitchFamily="34" charset="0"/>
                <a:cs typeface="Arial" panose="020B0604020202020204" pitchFamily="34" charset="0"/>
              </a:rPr>
              <a:t>Source: Ramakrishna et al. (2015), Filtering Media by Electrospinning</a:t>
            </a:r>
          </a:p>
        </p:txBody>
      </p:sp>
      <p:sp>
        <p:nvSpPr>
          <p:cNvPr id="9" name="TextBox 8">
            <a:extLst>
              <a:ext uri="{FF2B5EF4-FFF2-40B4-BE49-F238E27FC236}">
                <a16:creationId xmlns:a16="http://schemas.microsoft.com/office/drawing/2014/main" id="{0EBF3FE0-E0F7-496D-A74F-DAC90FB63C4E}"/>
              </a:ext>
            </a:extLst>
          </p:cNvPr>
          <p:cNvSpPr txBox="1"/>
          <p:nvPr/>
        </p:nvSpPr>
        <p:spPr>
          <a:xfrm>
            <a:off x="246931" y="1757212"/>
            <a:ext cx="1975068" cy="307777"/>
          </a:xfrm>
          <a:prstGeom prst="rect">
            <a:avLst/>
          </a:prstGeom>
          <a:noFill/>
        </p:spPr>
        <p:txBody>
          <a:bodyPr wrap="square" rtlCol="0">
            <a:spAutoFit/>
          </a:bodyPr>
          <a:lstStyle/>
          <a:p>
            <a:r>
              <a:rPr lang="en-US" sz="1400" dirty="0">
                <a:latin typeface="Arial" panose="020B0604020202020204" pitchFamily="34" charset="0"/>
                <a:cs typeface="Arial" panose="020B0604020202020204" pitchFamily="34" charset="0"/>
              </a:rPr>
              <a:t>Prepolymer Solution</a:t>
            </a:r>
          </a:p>
        </p:txBody>
      </p:sp>
      <p:cxnSp>
        <p:nvCxnSpPr>
          <p:cNvPr id="11" name="Straight Arrow Connector 10">
            <a:extLst>
              <a:ext uri="{FF2B5EF4-FFF2-40B4-BE49-F238E27FC236}">
                <a16:creationId xmlns:a16="http://schemas.microsoft.com/office/drawing/2014/main" id="{CF346621-2EBA-4694-8630-F77F310B3AC7}"/>
              </a:ext>
            </a:extLst>
          </p:cNvPr>
          <p:cNvCxnSpPr>
            <a:cxnSpLocks/>
          </p:cNvCxnSpPr>
          <p:nvPr/>
        </p:nvCxnSpPr>
        <p:spPr>
          <a:xfrm>
            <a:off x="1295996" y="2956919"/>
            <a:ext cx="926003" cy="0"/>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pic>
        <p:nvPicPr>
          <p:cNvPr id="12" name="Picture 11">
            <a:extLst>
              <a:ext uri="{FF2B5EF4-FFF2-40B4-BE49-F238E27FC236}">
                <a16:creationId xmlns:a16="http://schemas.microsoft.com/office/drawing/2014/main" id="{6BE8727A-F256-41FE-B684-3ECCDFFDD6F3}"/>
              </a:ext>
            </a:extLst>
          </p:cNvPr>
          <p:cNvPicPr>
            <a:picLocks noChangeAspect="1"/>
          </p:cNvPicPr>
          <p:nvPr/>
        </p:nvPicPr>
        <p:blipFill>
          <a:blip r:embed="rId6"/>
          <a:stretch>
            <a:fillRect/>
          </a:stretch>
        </p:blipFill>
        <p:spPr>
          <a:xfrm>
            <a:off x="2403882" y="2384280"/>
            <a:ext cx="2975028" cy="2671357"/>
          </a:xfrm>
          <a:prstGeom prst="rect">
            <a:avLst/>
          </a:prstGeom>
        </p:spPr>
      </p:pic>
      <p:cxnSp>
        <p:nvCxnSpPr>
          <p:cNvPr id="17" name="Straight Arrow Connector 16">
            <a:extLst>
              <a:ext uri="{FF2B5EF4-FFF2-40B4-BE49-F238E27FC236}">
                <a16:creationId xmlns:a16="http://schemas.microsoft.com/office/drawing/2014/main" id="{BDD8D088-690C-4D84-AD70-5F984BCFE429}"/>
              </a:ext>
            </a:extLst>
          </p:cNvPr>
          <p:cNvCxnSpPr>
            <a:cxnSpLocks/>
          </p:cNvCxnSpPr>
          <p:nvPr/>
        </p:nvCxnSpPr>
        <p:spPr>
          <a:xfrm flipV="1">
            <a:off x="4353641" y="3897212"/>
            <a:ext cx="1742359" cy="328416"/>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21" name="Straight Connector 20">
            <a:extLst>
              <a:ext uri="{FF2B5EF4-FFF2-40B4-BE49-F238E27FC236}">
                <a16:creationId xmlns:a16="http://schemas.microsoft.com/office/drawing/2014/main" id="{84BB5FF4-562B-4C56-904A-167E0BE09233}"/>
              </a:ext>
            </a:extLst>
          </p:cNvPr>
          <p:cNvCxnSpPr/>
          <p:nvPr/>
        </p:nvCxnSpPr>
        <p:spPr>
          <a:xfrm>
            <a:off x="6319777" y="260205"/>
            <a:ext cx="0" cy="6246011"/>
          </a:xfrm>
          <a:prstGeom prst="line">
            <a:avLst/>
          </a:prstGeom>
        </p:spPr>
        <p:style>
          <a:lnRef idx="1">
            <a:schemeClr val="dk1"/>
          </a:lnRef>
          <a:fillRef idx="0">
            <a:schemeClr val="dk1"/>
          </a:fillRef>
          <a:effectRef idx="0">
            <a:schemeClr val="dk1"/>
          </a:effectRef>
          <a:fontRef idx="minor">
            <a:schemeClr val="tx1"/>
          </a:fontRef>
        </p:style>
      </p:cxnSp>
      <p:sp>
        <p:nvSpPr>
          <p:cNvPr id="22" name="TextBox 21">
            <a:extLst>
              <a:ext uri="{FF2B5EF4-FFF2-40B4-BE49-F238E27FC236}">
                <a16:creationId xmlns:a16="http://schemas.microsoft.com/office/drawing/2014/main" id="{9DEC825A-1322-4C01-AAD0-98AF25F69241}"/>
              </a:ext>
            </a:extLst>
          </p:cNvPr>
          <p:cNvSpPr txBox="1"/>
          <p:nvPr/>
        </p:nvSpPr>
        <p:spPr>
          <a:xfrm>
            <a:off x="2758821" y="1766346"/>
            <a:ext cx="1975068" cy="307777"/>
          </a:xfrm>
          <a:prstGeom prst="rect">
            <a:avLst/>
          </a:prstGeom>
          <a:noFill/>
        </p:spPr>
        <p:txBody>
          <a:bodyPr wrap="square" rtlCol="0">
            <a:spAutoFit/>
          </a:bodyPr>
          <a:lstStyle/>
          <a:p>
            <a:r>
              <a:rPr lang="en-US" sz="1400" dirty="0">
                <a:latin typeface="Arial" panose="020B0604020202020204" pitchFamily="34" charset="0"/>
                <a:cs typeface="Arial" panose="020B0604020202020204" pitchFamily="34" charset="0"/>
              </a:rPr>
              <a:t>Electrospinning Setup</a:t>
            </a:r>
          </a:p>
        </p:txBody>
      </p:sp>
      <p:sp>
        <p:nvSpPr>
          <p:cNvPr id="23" name="TextBox 22">
            <a:extLst>
              <a:ext uri="{FF2B5EF4-FFF2-40B4-BE49-F238E27FC236}">
                <a16:creationId xmlns:a16="http://schemas.microsoft.com/office/drawing/2014/main" id="{B7386064-7AC0-4209-A93B-ABEAC2FC831B}"/>
              </a:ext>
            </a:extLst>
          </p:cNvPr>
          <p:cNvSpPr txBox="1"/>
          <p:nvPr/>
        </p:nvSpPr>
        <p:spPr>
          <a:xfrm>
            <a:off x="1984430" y="5162864"/>
            <a:ext cx="3570829" cy="307777"/>
          </a:xfrm>
          <a:prstGeom prst="rect">
            <a:avLst/>
          </a:prstGeom>
          <a:noFill/>
        </p:spPr>
        <p:txBody>
          <a:bodyPr wrap="square" rtlCol="0">
            <a:spAutoFit/>
          </a:bodyPr>
          <a:lstStyle/>
          <a:p>
            <a:r>
              <a:rPr lang="en-US" sz="1400" dirty="0">
                <a:latin typeface="Arial" panose="020B0604020202020204" pitchFamily="34" charset="0"/>
                <a:cs typeface="Arial" panose="020B0604020202020204" pitchFamily="34" charset="0"/>
              </a:rPr>
              <a:t>Source: Koenig et al. (2019), Biomaterials</a:t>
            </a:r>
          </a:p>
        </p:txBody>
      </p:sp>
    </p:spTree>
    <p:extLst>
      <p:ext uri="{BB962C8B-B14F-4D97-AF65-F5344CB8AC3E}">
        <p14:creationId xmlns:p14="http://schemas.microsoft.com/office/powerpoint/2010/main" val="293973209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78C94524-9591-4CF9-BD32-29DF09BAF962}"/>
              </a:ext>
            </a:extLst>
          </p:cNvPr>
          <p:cNvPicPr>
            <a:picLocks noChangeAspect="1"/>
          </p:cNvPicPr>
          <p:nvPr/>
        </p:nvPicPr>
        <p:blipFill>
          <a:blip r:embed="rId3"/>
          <a:stretch>
            <a:fillRect/>
          </a:stretch>
        </p:blipFill>
        <p:spPr>
          <a:xfrm>
            <a:off x="1337859" y="399850"/>
            <a:ext cx="5365530" cy="2628568"/>
          </a:xfrm>
          <a:prstGeom prst="rect">
            <a:avLst/>
          </a:prstGeom>
        </p:spPr>
      </p:pic>
      <p:pic>
        <p:nvPicPr>
          <p:cNvPr id="5" name="Picture 4">
            <a:extLst>
              <a:ext uri="{FF2B5EF4-FFF2-40B4-BE49-F238E27FC236}">
                <a16:creationId xmlns:a16="http://schemas.microsoft.com/office/drawing/2014/main" id="{7075DE5C-5734-49DD-82B2-DFB05F916940}"/>
              </a:ext>
            </a:extLst>
          </p:cNvPr>
          <p:cNvPicPr>
            <a:picLocks noChangeAspect="1"/>
          </p:cNvPicPr>
          <p:nvPr/>
        </p:nvPicPr>
        <p:blipFill>
          <a:blip r:embed="rId4"/>
          <a:stretch>
            <a:fillRect/>
          </a:stretch>
        </p:blipFill>
        <p:spPr>
          <a:xfrm>
            <a:off x="1337858" y="3098580"/>
            <a:ext cx="2655408" cy="2500812"/>
          </a:xfrm>
          <a:prstGeom prst="rect">
            <a:avLst/>
          </a:prstGeom>
        </p:spPr>
      </p:pic>
      <p:pic>
        <p:nvPicPr>
          <p:cNvPr id="6" name="Picture 5">
            <a:extLst>
              <a:ext uri="{FF2B5EF4-FFF2-40B4-BE49-F238E27FC236}">
                <a16:creationId xmlns:a16="http://schemas.microsoft.com/office/drawing/2014/main" id="{34E6D5EC-1996-45BE-A14C-394011EFF26B}"/>
              </a:ext>
            </a:extLst>
          </p:cNvPr>
          <p:cNvPicPr>
            <a:picLocks noChangeAspect="1"/>
          </p:cNvPicPr>
          <p:nvPr/>
        </p:nvPicPr>
        <p:blipFill>
          <a:blip r:embed="rId5"/>
          <a:stretch>
            <a:fillRect/>
          </a:stretch>
        </p:blipFill>
        <p:spPr>
          <a:xfrm>
            <a:off x="4230057" y="3098580"/>
            <a:ext cx="2473332" cy="2500813"/>
          </a:xfrm>
          <a:prstGeom prst="rect">
            <a:avLst/>
          </a:prstGeom>
        </p:spPr>
      </p:pic>
      <p:sp>
        <p:nvSpPr>
          <p:cNvPr id="7" name="TextBox 6">
            <a:extLst>
              <a:ext uri="{FF2B5EF4-FFF2-40B4-BE49-F238E27FC236}">
                <a16:creationId xmlns:a16="http://schemas.microsoft.com/office/drawing/2014/main" id="{B12619C7-59AA-4BE5-AB1F-1FCC58620947}"/>
              </a:ext>
            </a:extLst>
          </p:cNvPr>
          <p:cNvSpPr txBox="1"/>
          <p:nvPr/>
        </p:nvSpPr>
        <p:spPr>
          <a:xfrm>
            <a:off x="1231596" y="5669554"/>
            <a:ext cx="5996922" cy="307777"/>
          </a:xfrm>
          <a:prstGeom prst="rect">
            <a:avLst/>
          </a:prstGeom>
          <a:noFill/>
        </p:spPr>
        <p:txBody>
          <a:bodyPr wrap="square" rtlCol="0">
            <a:spAutoFit/>
          </a:bodyPr>
          <a:lstStyle/>
          <a:p>
            <a:r>
              <a:rPr lang="en-US" sz="1400" dirty="0">
                <a:latin typeface="Arial" panose="020B0604020202020204" pitchFamily="34" charset="0"/>
                <a:cs typeface="Arial" panose="020B0604020202020204" pitchFamily="34" charset="0"/>
              </a:rPr>
              <a:t>Source: Turnbull et al. (2005), British Journal of Anesthesia </a:t>
            </a:r>
          </a:p>
        </p:txBody>
      </p:sp>
      <p:sp>
        <p:nvSpPr>
          <p:cNvPr id="8" name="Oval 7">
            <a:extLst>
              <a:ext uri="{FF2B5EF4-FFF2-40B4-BE49-F238E27FC236}">
                <a16:creationId xmlns:a16="http://schemas.microsoft.com/office/drawing/2014/main" id="{036FF2AA-3DCB-4A61-ADE8-7CCB81F66837}"/>
              </a:ext>
            </a:extLst>
          </p:cNvPr>
          <p:cNvSpPr/>
          <p:nvPr/>
        </p:nvSpPr>
        <p:spPr>
          <a:xfrm>
            <a:off x="4020625" y="399850"/>
            <a:ext cx="2576946" cy="2484375"/>
          </a:xfrm>
          <a:prstGeom prst="ellipse">
            <a:avLst/>
          </a:prstGeom>
          <a:noFill/>
          <a:ln w="38100">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88823711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5" name="Group 54"/>
          <p:cNvGrpSpPr/>
          <p:nvPr/>
        </p:nvGrpSpPr>
        <p:grpSpPr>
          <a:xfrm>
            <a:off x="4389605" y="4653777"/>
            <a:ext cx="1066937" cy="618000"/>
            <a:chOff x="4275123" y="2230065"/>
            <a:chExt cx="1707223" cy="1079021"/>
          </a:xfrm>
          <a:effectLst>
            <a:outerShdw blurRad="50800" dist="38100" sx="101000" sy="101000" algn="l" rotWithShape="0">
              <a:prstClr val="black">
                <a:alpha val="40000"/>
              </a:prstClr>
            </a:outerShdw>
          </a:effectLst>
        </p:grpSpPr>
        <p:sp>
          <p:nvSpPr>
            <p:cNvPr id="53" name="Cube 52"/>
            <p:cNvSpPr/>
            <p:nvPr/>
          </p:nvSpPr>
          <p:spPr>
            <a:xfrm>
              <a:off x="4275123" y="2230065"/>
              <a:ext cx="1707223" cy="1079021"/>
            </a:xfrm>
            <a:prstGeom prst="cube">
              <a:avLst/>
            </a:prstGeom>
            <a:solidFill>
              <a:schemeClr val="bg2"/>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pic>
          <p:nvPicPr>
            <p:cNvPr id="52" name="Picture 5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645104" y="2622470"/>
              <a:ext cx="711027" cy="597843"/>
            </a:xfrm>
            <a:prstGeom prst="rect">
              <a:avLst/>
            </a:prstGeom>
            <a:ln w="28575">
              <a:solidFill>
                <a:schemeClr val="tx1"/>
              </a:solidFill>
            </a:ln>
          </p:spPr>
        </p:pic>
      </p:grpSp>
      <p:sp>
        <p:nvSpPr>
          <p:cNvPr id="19" name="Cube 18"/>
          <p:cNvSpPr/>
          <p:nvPr/>
        </p:nvSpPr>
        <p:spPr>
          <a:xfrm>
            <a:off x="280049" y="4683628"/>
            <a:ext cx="4053626" cy="1195753"/>
          </a:xfrm>
          <a:prstGeom prst="cube">
            <a:avLst>
              <a:gd name="adj" fmla="val 85976"/>
            </a:avLst>
          </a:prstGeom>
          <a:solidFill>
            <a:srgbClr val="7030A0"/>
          </a:solidFill>
          <a:ln>
            <a:noFill/>
          </a:ln>
          <a:effectLst>
            <a:reflection blurRad="6350" stA="48000" endPos="66000" dist="508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grpSp>
        <p:nvGrpSpPr>
          <p:cNvPr id="36" name="Group 35"/>
          <p:cNvGrpSpPr/>
          <p:nvPr/>
        </p:nvGrpSpPr>
        <p:grpSpPr>
          <a:xfrm>
            <a:off x="3841918" y="5460517"/>
            <a:ext cx="634021" cy="571984"/>
            <a:chOff x="4092962" y="5207431"/>
            <a:chExt cx="1056574" cy="990438"/>
          </a:xfrm>
        </p:grpSpPr>
        <p:sp>
          <p:nvSpPr>
            <p:cNvPr id="28" name="Oval 27"/>
            <p:cNvSpPr/>
            <p:nvPr/>
          </p:nvSpPr>
          <p:spPr>
            <a:xfrm>
              <a:off x="4092962" y="5207431"/>
              <a:ext cx="1056574" cy="990438"/>
            </a:xfrm>
            <a:prstGeom prst="ellipse">
              <a:avLst/>
            </a:pr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32" name="Rectangle 31"/>
            <p:cNvSpPr/>
            <p:nvPr/>
          </p:nvSpPr>
          <p:spPr>
            <a:xfrm>
              <a:off x="4594127" y="5290130"/>
              <a:ext cx="54244" cy="397532"/>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33" name="Rectangle 32"/>
            <p:cNvSpPr/>
            <p:nvPr/>
          </p:nvSpPr>
          <p:spPr>
            <a:xfrm>
              <a:off x="4268812" y="5654386"/>
              <a:ext cx="705477" cy="45719"/>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34" name="Rectangle 33"/>
            <p:cNvSpPr/>
            <p:nvPr/>
          </p:nvSpPr>
          <p:spPr>
            <a:xfrm>
              <a:off x="4389107" y="5770361"/>
              <a:ext cx="435529" cy="45719"/>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35" name="Rectangle 34"/>
            <p:cNvSpPr/>
            <p:nvPr/>
          </p:nvSpPr>
          <p:spPr>
            <a:xfrm>
              <a:off x="4512428" y="5903267"/>
              <a:ext cx="206806" cy="45719"/>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grpSp>
      <p:grpSp>
        <p:nvGrpSpPr>
          <p:cNvPr id="49" name="Group 48"/>
          <p:cNvGrpSpPr/>
          <p:nvPr/>
        </p:nvGrpSpPr>
        <p:grpSpPr>
          <a:xfrm>
            <a:off x="1860339" y="768625"/>
            <a:ext cx="1208012" cy="3250435"/>
            <a:chOff x="1626628" y="132845"/>
            <a:chExt cx="1208012" cy="3250435"/>
          </a:xfrm>
        </p:grpSpPr>
        <p:grpSp>
          <p:nvGrpSpPr>
            <p:cNvPr id="27" name="Group 26"/>
            <p:cNvGrpSpPr/>
            <p:nvPr/>
          </p:nvGrpSpPr>
          <p:grpSpPr>
            <a:xfrm>
              <a:off x="1626628" y="1004300"/>
              <a:ext cx="1208012" cy="2378980"/>
              <a:chOff x="1951142" y="2013702"/>
              <a:chExt cx="855558" cy="1545894"/>
            </a:xfrm>
          </p:grpSpPr>
          <p:sp>
            <p:nvSpPr>
              <p:cNvPr id="23" name="Can 22"/>
              <p:cNvSpPr/>
              <p:nvPr/>
            </p:nvSpPr>
            <p:spPr>
              <a:xfrm>
                <a:off x="2306922" y="3098245"/>
                <a:ext cx="148671" cy="461351"/>
              </a:xfrm>
              <a:prstGeom prst="can">
                <a:avLst>
                  <a:gd name="adj" fmla="val 16323"/>
                </a:avLst>
              </a:prstGeom>
              <a:solidFill>
                <a:schemeClr val="tx1"/>
              </a:solidFill>
              <a:ln w="0">
                <a:noFill/>
              </a:ln>
              <a:effectLst>
                <a:glow>
                  <a:srgbClr val="002060"/>
                </a:glow>
                <a:reflection blurRad="6350" stA="50000" endA="295" endPos="92000" dist="1016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4" name="Can 3"/>
              <p:cNvSpPr/>
              <p:nvPr/>
            </p:nvSpPr>
            <p:spPr>
              <a:xfrm>
                <a:off x="1971086" y="2438187"/>
                <a:ext cx="807502" cy="776973"/>
              </a:xfrm>
              <a:prstGeom prst="can">
                <a:avLst>
                  <a:gd name="adj" fmla="val 16323"/>
                </a:avLst>
              </a:prstGeom>
              <a:solidFill>
                <a:schemeClr val="accent1">
                  <a:lumMod val="40000"/>
                  <a:lumOff val="60000"/>
                </a:schemeClr>
              </a:solidFill>
              <a:ln w="0">
                <a:solidFill>
                  <a:schemeClr val="tx1"/>
                </a:solidFill>
              </a:ln>
              <a:effectLst>
                <a:glow>
                  <a:srgbClr val="002060"/>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24" name="Can 23"/>
              <p:cNvSpPr/>
              <p:nvPr/>
            </p:nvSpPr>
            <p:spPr>
              <a:xfrm>
                <a:off x="1951142" y="2342846"/>
                <a:ext cx="855558" cy="283575"/>
              </a:xfrm>
              <a:prstGeom prst="can">
                <a:avLst>
                  <a:gd name="adj" fmla="val 29553"/>
                </a:avLst>
              </a:prstGeom>
              <a:solidFill>
                <a:schemeClr val="tx1"/>
              </a:solidFill>
              <a:ln w="0">
                <a:noFill/>
              </a:ln>
              <a:effectLst>
                <a:glow>
                  <a:srgbClr val="002060"/>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22" name="Can 21"/>
              <p:cNvSpPr/>
              <p:nvPr/>
            </p:nvSpPr>
            <p:spPr>
              <a:xfrm>
                <a:off x="2285429" y="2013702"/>
                <a:ext cx="219774" cy="388411"/>
              </a:xfrm>
              <a:prstGeom prst="can">
                <a:avLst>
                  <a:gd name="adj" fmla="val 16323"/>
                </a:avLst>
              </a:prstGeom>
              <a:solidFill>
                <a:schemeClr val="tx1"/>
              </a:solidFill>
              <a:ln w="0">
                <a:noFill/>
              </a:ln>
              <a:effectLst>
                <a:glow>
                  <a:srgbClr val="002060"/>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grpSp>
        <p:sp>
          <p:nvSpPr>
            <p:cNvPr id="38" name="Can 37"/>
            <p:cNvSpPr/>
            <p:nvPr/>
          </p:nvSpPr>
          <p:spPr>
            <a:xfrm>
              <a:off x="1927326" y="749109"/>
              <a:ext cx="665466" cy="315474"/>
            </a:xfrm>
            <a:prstGeom prst="can">
              <a:avLst>
                <a:gd name="adj" fmla="val 16323"/>
              </a:avLst>
            </a:prstGeom>
            <a:solidFill>
              <a:schemeClr val="tx1"/>
            </a:solidFill>
            <a:ln w="0">
              <a:noFill/>
            </a:ln>
            <a:effectLst>
              <a:glow>
                <a:srgbClr val="002060"/>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39" name="Down Arrow 38"/>
            <p:cNvSpPr/>
            <p:nvPr/>
          </p:nvSpPr>
          <p:spPr>
            <a:xfrm>
              <a:off x="2050569" y="132845"/>
              <a:ext cx="424123" cy="545049"/>
            </a:xfrm>
            <a:prstGeom prst="downArrow">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grpSp>
      <p:sp>
        <p:nvSpPr>
          <p:cNvPr id="45" name="Oval 44"/>
          <p:cNvSpPr/>
          <p:nvPr/>
        </p:nvSpPr>
        <p:spPr>
          <a:xfrm>
            <a:off x="1359519" y="4695978"/>
            <a:ext cx="2110740" cy="864538"/>
          </a:xfrm>
          <a:prstGeom prst="ellipse">
            <a:avLst/>
          </a:prstGeom>
          <a:noFill/>
          <a:ln w="38100">
            <a:solidFill>
              <a:schemeClr val="tx1"/>
            </a:solidFill>
          </a:ln>
          <a:scene3d>
            <a:camera prst="orthographicFront">
              <a:rot lat="3300000" lon="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cs typeface="Arial" panose="020B0604020202020204" pitchFamily="34" charset="0"/>
            </a:endParaRPr>
          </a:p>
        </p:txBody>
      </p:sp>
      <p:sp>
        <p:nvSpPr>
          <p:cNvPr id="46" name="Oval 45"/>
          <p:cNvSpPr/>
          <p:nvPr/>
        </p:nvSpPr>
        <p:spPr>
          <a:xfrm>
            <a:off x="1486929" y="4530508"/>
            <a:ext cx="1840679" cy="864538"/>
          </a:xfrm>
          <a:prstGeom prst="ellipse">
            <a:avLst/>
          </a:prstGeom>
          <a:noFill/>
          <a:ln w="38100">
            <a:solidFill>
              <a:schemeClr val="tx1"/>
            </a:solidFill>
          </a:ln>
          <a:scene3d>
            <a:camera prst="orthographicFront">
              <a:rot lat="3300000" lon="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cs typeface="Arial" panose="020B0604020202020204" pitchFamily="34" charset="0"/>
            </a:endParaRPr>
          </a:p>
        </p:txBody>
      </p:sp>
      <p:sp>
        <p:nvSpPr>
          <p:cNvPr id="47" name="Oval 46"/>
          <p:cNvSpPr/>
          <p:nvPr/>
        </p:nvSpPr>
        <p:spPr>
          <a:xfrm>
            <a:off x="1651123" y="4454309"/>
            <a:ext cx="1480495" cy="694357"/>
          </a:xfrm>
          <a:prstGeom prst="ellipse">
            <a:avLst/>
          </a:prstGeom>
          <a:noFill/>
          <a:ln w="28575">
            <a:solidFill>
              <a:schemeClr val="tx1"/>
            </a:solidFill>
          </a:ln>
          <a:scene3d>
            <a:camera prst="orthographicFront">
              <a:rot lat="3300000" lon="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cs typeface="Arial" panose="020B0604020202020204" pitchFamily="34" charset="0"/>
            </a:endParaRPr>
          </a:p>
        </p:txBody>
      </p:sp>
      <p:sp>
        <p:nvSpPr>
          <p:cNvPr id="48" name="Oval 47"/>
          <p:cNvSpPr/>
          <p:nvPr/>
        </p:nvSpPr>
        <p:spPr>
          <a:xfrm>
            <a:off x="1860339" y="4352656"/>
            <a:ext cx="1062061" cy="610121"/>
          </a:xfrm>
          <a:prstGeom prst="ellipse">
            <a:avLst/>
          </a:prstGeom>
          <a:noFill/>
          <a:ln w="28575">
            <a:solidFill>
              <a:schemeClr val="tx1"/>
            </a:solidFill>
          </a:ln>
          <a:scene3d>
            <a:camera prst="orthographicFront">
              <a:rot lat="3300000" lon="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cs typeface="Arial" panose="020B0604020202020204" pitchFamily="34" charset="0"/>
            </a:endParaRPr>
          </a:p>
        </p:txBody>
      </p:sp>
      <p:sp>
        <p:nvSpPr>
          <p:cNvPr id="50" name="Freeform 49"/>
          <p:cNvSpPr/>
          <p:nvPr/>
        </p:nvSpPr>
        <p:spPr>
          <a:xfrm>
            <a:off x="1992191" y="4002315"/>
            <a:ext cx="509770" cy="534713"/>
          </a:xfrm>
          <a:custGeom>
            <a:avLst/>
            <a:gdLst>
              <a:gd name="connsiteX0" fmla="*/ 514750 w 554418"/>
              <a:gd name="connsiteY0" fmla="*/ 0 h 904906"/>
              <a:gd name="connsiteX1" fmla="*/ 507130 w 554418"/>
              <a:gd name="connsiteY1" fmla="*/ 548640 h 904906"/>
              <a:gd name="connsiteX2" fmla="*/ 42310 w 554418"/>
              <a:gd name="connsiteY2" fmla="*/ 868680 h 904906"/>
              <a:gd name="connsiteX3" fmla="*/ 49930 w 554418"/>
              <a:gd name="connsiteY3" fmla="*/ 883920 h 904906"/>
              <a:gd name="connsiteX0" fmla="*/ 472440 w 512108"/>
              <a:gd name="connsiteY0" fmla="*/ 0 h 868680"/>
              <a:gd name="connsiteX1" fmla="*/ 464820 w 512108"/>
              <a:gd name="connsiteY1" fmla="*/ 548640 h 868680"/>
              <a:gd name="connsiteX2" fmla="*/ 0 w 512108"/>
              <a:gd name="connsiteY2" fmla="*/ 868680 h 868680"/>
              <a:gd name="connsiteX0" fmla="*/ 472440 w 504968"/>
              <a:gd name="connsiteY0" fmla="*/ 0 h 868680"/>
              <a:gd name="connsiteX1" fmla="*/ 481312 w 504968"/>
              <a:gd name="connsiteY1" fmla="*/ 423359 h 868680"/>
              <a:gd name="connsiteX2" fmla="*/ 464820 w 504968"/>
              <a:gd name="connsiteY2" fmla="*/ 548640 h 868680"/>
              <a:gd name="connsiteX3" fmla="*/ 0 w 504968"/>
              <a:gd name="connsiteY3" fmla="*/ 868680 h 868680"/>
              <a:gd name="connsiteX0" fmla="*/ 472440 w 515106"/>
              <a:gd name="connsiteY0" fmla="*/ 0 h 868680"/>
              <a:gd name="connsiteX1" fmla="*/ 481312 w 515106"/>
              <a:gd name="connsiteY1" fmla="*/ 423359 h 868680"/>
              <a:gd name="connsiteX2" fmla="*/ 0 w 515106"/>
              <a:gd name="connsiteY2" fmla="*/ 868680 h 868680"/>
              <a:gd name="connsiteX0" fmla="*/ 478915 w 516736"/>
              <a:gd name="connsiteY0" fmla="*/ 0 h 636559"/>
              <a:gd name="connsiteX1" fmla="*/ 481312 w 516736"/>
              <a:gd name="connsiteY1" fmla="*/ 191238 h 636559"/>
              <a:gd name="connsiteX2" fmla="*/ 0 w 516736"/>
              <a:gd name="connsiteY2" fmla="*/ 636559 h 636559"/>
              <a:gd name="connsiteX0" fmla="*/ 478915 w 490917"/>
              <a:gd name="connsiteY0" fmla="*/ 0 h 636559"/>
              <a:gd name="connsiteX1" fmla="*/ 440304 w 490917"/>
              <a:gd name="connsiteY1" fmla="*/ 404682 h 636559"/>
              <a:gd name="connsiteX2" fmla="*/ 0 w 490917"/>
              <a:gd name="connsiteY2" fmla="*/ 636559 h 636559"/>
            </a:gdLst>
            <a:ahLst/>
            <a:cxnLst>
              <a:cxn ang="0">
                <a:pos x="connsiteX0" y="connsiteY0"/>
              </a:cxn>
              <a:cxn ang="0">
                <a:pos x="connsiteX1" y="connsiteY1"/>
              </a:cxn>
              <a:cxn ang="0">
                <a:pos x="connsiteX2" y="connsiteY2"/>
              </a:cxn>
            </a:cxnLst>
            <a:rect l="l" t="t" r="r" b="b"/>
            <a:pathLst>
              <a:path w="490917" h="636559">
                <a:moveTo>
                  <a:pt x="478915" y="0"/>
                </a:moveTo>
                <a:cubicBezTo>
                  <a:pt x="483631" y="67447"/>
                  <a:pt x="519044" y="259902"/>
                  <a:pt x="440304" y="404682"/>
                </a:cubicBezTo>
                <a:cubicBezTo>
                  <a:pt x="361564" y="549462"/>
                  <a:pt x="100273" y="543784"/>
                  <a:pt x="0" y="636559"/>
                </a:cubicBezTo>
              </a:path>
            </a:pathLst>
          </a:cu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63" name="Rectangle 62"/>
          <p:cNvSpPr/>
          <p:nvPr/>
        </p:nvSpPr>
        <p:spPr>
          <a:xfrm>
            <a:off x="3391749" y="5711501"/>
            <a:ext cx="455492" cy="70017"/>
          </a:xfrm>
          <a:prstGeom prst="rect">
            <a:avLst/>
          </a:prstGeom>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cxnSp>
        <p:nvCxnSpPr>
          <p:cNvPr id="78" name="Straight Arrow Connector 77"/>
          <p:cNvCxnSpPr/>
          <p:nvPr/>
        </p:nvCxnSpPr>
        <p:spPr>
          <a:xfrm flipV="1">
            <a:off x="2742848" y="1058436"/>
            <a:ext cx="2113478" cy="2827381"/>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79" name="Straight Arrow Connector 78"/>
          <p:cNvCxnSpPr/>
          <p:nvPr/>
        </p:nvCxnSpPr>
        <p:spPr>
          <a:xfrm flipV="1">
            <a:off x="2755470" y="3309085"/>
            <a:ext cx="2100856" cy="1059693"/>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06" name="Straight Arrow Connector 105"/>
          <p:cNvCxnSpPr/>
          <p:nvPr/>
        </p:nvCxnSpPr>
        <p:spPr>
          <a:xfrm>
            <a:off x="188025" y="3880843"/>
            <a:ext cx="0" cy="1228411"/>
          </a:xfrm>
          <a:prstGeom prst="straightConnector1">
            <a:avLst/>
          </a:prstGeom>
          <a:ln w="28575">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111" name="Rectangle 110"/>
          <p:cNvSpPr/>
          <p:nvPr/>
        </p:nvSpPr>
        <p:spPr>
          <a:xfrm>
            <a:off x="4265752" y="4248597"/>
            <a:ext cx="1505694" cy="445200"/>
          </a:xfrm>
          <a:prstGeom prst="rect">
            <a:avLst/>
          </a:prstGeom>
          <a:noFill/>
          <a:ln>
            <a:noFill/>
          </a:ln>
        </p:spPr>
        <p:style>
          <a:lnRef idx="2">
            <a:schemeClr val="dk1"/>
          </a:lnRef>
          <a:fillRef idx="1">
            <a:schemeClr val="lt1"/>
          </a:fillRef>
          <a:effectRef idx="0">
            <a:schemeClr val="dk1"/>
          </a:effectRef>
          <a:fontRef idx="minor">
            <a:schemeClr val="dk1"/>
          </a:fontRef>
        </p:style>
        <p:txBody>
          <a:bodyPr rtlCol="0" anchor="ctr"/>
          <a:lstStyle/>
          <a:p>
            <a:pPr algn="ctr"/>
            <a:r>
              <a:rPr lang="en-US" b="1" dirty="0">
                <a:latin typeface="Arial" panose="020B0604020202020204" pitchFamily="34" charset="0"/>
                <a:cs typeface="Arial" panose="020B0604020202020204" pitchFamily="34" charset="0"/>
              </a:rPr>
              <a:t>Vp &gt; 12 kV</a:t>
            </a:r>
          </a:p>
        </p:txBody>
      </p:sp>
      <p:sp>
        <p:nvSpPr>
          <p:cNvPr id="112" name="Rectangle 111"/>
          <p:cNvSpPr/>
          <p:nvPr/>
        </p:nvSpPr>
        <p:spPr>
          <a:xfrm>
            <a:off x="170866" y="4226784"/>
            <a:ext cx="803052" cy="445200"/>
          </a:xfrm>
          <a:prstGeom prst="rect">
            <a:avLst/>
          </a:prstGeom>
          <a:noFill/>
          <a:ln>
            <a:noFill/>
          </a:ln>
        </p:spPr>
        <p:style>
          <a:lnRef idx="2">
            <a:schemeClr val="dk1"/>
          </a:lnRef>
          <a:fillRef idx="1">
            <a:schemeClr val="lt1"/>
          </a:fillRef>
          <a:effectRef idx="0">
            <a:schemeClr val="dk1"/>
          </a:effectRef>
          <a:fontRef idx="minor">
            <a:schemeClr val="dk1"/>
          </a:fontRef>
        </p:style>
        <p:txBody>
          <a:bodyPr rtlCol="0" anchor="ctr"/>
          <a:lstStyle/>
          <a:p>
            <a:pPr algn="ctr"/>
            <a:r>
              <a:rPr lang="en-US" b="1" dirty="0">
                <a:latin typeface="Arial" panose="020B0604020202020204" pitchFamily="34" charset="0"/>
                <a:cs typeface="Arial" panose="020B0604020202020204" pitchFamily="34" charset="0"/>
              </a:rPr>
              <a:t>TCD  </a:t>
            </a:r>
          </a:p>
        </p:txBody>
      </p:sp>
      <p:sp>
        <p:nvSpPr>
          <p:cNvPr id="113" name="TextBox 112"/>
          <p:cNvSpPr txBox="1"/>
          <p:nvPr/>
        </p:nvSpPr>
        <p:spPr>
          <a:xfrm>
            <a:off x="566453" y="622057"/>
            <a:ext cx="1667728" cy="646331"/>
          </a:xfrm>
          <a:prstGeom prst="rect">
            <a:avLst/>
          </a:prstGeom>
          <a:noFill/>
        </p:spPr>
        <p:txBody>
          <a:bodyPr wrap="square" rtlCol="0">
            <a:spAutoFit/>
          </a:bodyPr>
          <a:lstStyle/>
          <a:p>
            <a:pPr algn="ctr"/>
            <a:r>
              <a:rPr lang="en-US" b="1" dirty="0">
                <a:latin typeface="Arial" panose="020B0604020202020204" pitchFamily="34" charset="0"/>
                <a:cs typeface="Arial" panose="020B0604020202020204" pitchFamily="34" charset="0"/>
              </a:rPr>
              <a:t>Mechanical Extrusion</a:t>
            </a:r>
          </a:p>
        </p:txBody>
      </p:sp>
      <p:cxnSp>
        <p:nvCxnSpPr>
          <p:cNvPr id="115" name="Straight Connector 114"/>
          <p:cNvCxnSpPr/>
          <p:nvPr/>
        </p:nvCxnSpPr>
        <p:spPr>
          <a:xfrm>
            <a:off x="70006" y="3885813"/>
            <a:ext cx="2177070" cy="0"/>
          </a:xfrm>
          <a:prstGeom prst="line">
            <a:avLst/>
          </a:prstGeom>
          <a:ln w="1905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16" name="Straight Connector 115"/>
          <p:cNvCxnSpPr/>
          <p:nvPr/>
        </p:nvCxnSpPr>
        <p:spPr>
          <a:xfrm>
            <a:off x="70006" y="5109254"/>
            <a:ext cx="764227" cy="0"/>
          </a:xfrm>
          <a:prstGeom prst="line">
            <a:avLst/>
          </a:prstGeom>
          <a:ln w="1905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126" name="Rectangle 125"/>
          <p:cNvSpPr/>
          <p:nvPr/>
        </p:nvSpPr>
        <p:spPr>
          <a:xfrm>
            <a:off x="766857" y="6101981"/>
            <a:ext cx="2243284" cy="445200"/>
          </a:xfrm>
          <a:prstGeom prst="rect">
            <a:avLst/>
          </a:prstGeom>
          <a:noFill/>
          <a:ln>
            <a:noFill/>
          </a:ln>
        </p:spPr>
        <p:style>
          <a:lnRef idx="2">
            <a:schemeClr val="dk1"/>
          </a:lnRef>
          <a:fillRef idx="1">
            <a:schemeClr val="lt1"/>
          </a:fillRef>
          <a:effectRef idx="0">
            <a:schemeClr val="dk1"/>
          </a:effectRef>
          <a:fontRef idx="minor">
            <a:schemeClr val="dk1"/>
          </a:fontRef>
        </p:style>
        <p:txBody>
          <a:bodyPr rtlCol="0" anchor="ctr"/>
          <a:lstStyle/>
          <a:p>
            <a:pPr algn="ctr"/>
            <a:r>
              <a:rPr lang="en-US" b="1" dirty="0">
                <a:latin typeface="Arial" panose="020B0604020202020204" pitchFamily="34" charset="0"/>
                <a:cs typeface="Arial" panose="020B0604020202020204" pitchFamily="34" charset="0"/>
              </a:rPr>
              <a:t>Stationary Collector </a:t>
            </a:r>
          </a:p>
        </p:txBody>
      </p:sp>
      <p:sp>
        <p:nvSpPr>
          <p:cNvPr id="129" name="Right Arrow 128"/>
          <p:cNvSpPr/>
          <p:nvPr/>
        </p:nvSpPr>
        <p:spPr>
          <a:xfrm rot="18913822">
            <a:off x="4677705" y="5934587"/>
            <a:ext cx="846374" cy="169553"/>
          </a:xfrm>
          <a:prstGeom prst="rightArrow">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133" name="TextBox 132"/>
          <p:cNvSpPr txBox="1"/>
          <p:nvPr/>
        </p:nvSpPr>
        <p:spPr>
          <a:xfrm>
            <a:off x="5424741" y="6341600"/>
            <a:ext cx="614680" cy="461665"/>
          </a:xfrm>
          <a:prstGeom prst="rect">
            <a:avLst/>
          </a:prstGeom>
          <a:noFill/>
        </p:spPr>
        <p:txBody>
          <a:bodyPr wrap="square" rtlCol="0">
            <a:spAutoFit/>
          </a:bodyPr>
          <a:lstStyle/>
          <a:p>
            <a:pPr algn="ctr"/>
            <a:r>
              <a:rPr lang="en-US" sz="2400" b="1" dirty="0">
                <a:latin typeface="Arial" panose="020B0604020202020204" pitchFamily="34" charset="0"/>
                <a:cs typeface="Arial" panose="020B0604020202020204" pitchFamily="34" charset="0"/>
              </a:rPr>
              <a:t>X</a:t>
            </a:r>
          </a:p>
        </p:txBody>
      </p:sp>
      <p:sp>
        <p:nvSpPr>
          <p:cNvPr id="134" name="TextBox 133"/>
          <p:cNvSpPr txBox="1"/>
          <p:nvPr/>
        </p:nvSpPr>
        <p:spPr>
          <a:xfrm flipH="1">
            <a:off x="4861646" y="5350351"/>
            <a:ext cx="447976" cy="461665"/>
          </a:xfrm>
          <a:prstGeom prst="rect">
            <a:avLst/>
          </a:prstGeom>
          <a:noFill/>
        </p:spPr>
        <p:txBody>
          <a:bodyPr wrap="square" rtlCol="0">
            <a:spAutoFit/>
          </a:bodyPr>
          <a:lstStyle/>
          <a:p>
            <a:pPr algn="ctr"/>
            <a:r>
              <a:rPr lang="en-US" sz="2400" b="1" dirty="0">
                <a:latin typeface="Arial" panose="020B0604020202020204" pitchFamily="34" charset="0"/>
                <a:cs typeface="Arial" panose="020B0604020202020204" pitchFamily="34" charset="0"/>
              </a:rPr>
              <a:t>Y</a:t>
            </a:r>
          </a:p>
        </p:txBody>
      </p:sp>
      <p:grpSp>
        <p:nvGrpSpPr>
          <p:cNvPr id="149" name="Group 148"/>
          <p:cNvGrpSpPr/>
          <p:nvPr/>
        </p:nvGrpSpPr>
        <p:grpSpPr>
          <a:xfrm>
            <a:off x="5043816" y="1113693"/>
            <a:ext cx="1299369" cy="2116323"/>
            <a:chOff x="5233299" y="203797"/>
            <a:chExt cx="1208012" cy="2017430"/>
          </a:xfrm>
        </p:grpSpPr>
        <p:sp>
          <p:nvSpPr>
            <p:cNvPr id="145" name="Freeform 144"/>
            <p:cNvSpPr/>
            <p:nvPr/>
          </p:nvSpPr>
          <p:spPr>
            <a:xfrm>
              <a:off x="5247426" y="574481"/>
              <a:ext cx="1175712" cy="1646746"/>
            </a:xfrm>
            <a:custGeom>
              <a:avLst/>
              <a:gdLst>
                <a:gd name="connsiteX0" fmla="*/ 31737 w 1247241"/>
                <a:gd name="connsiteY0" fmla="*/ 25344 h 1557468"/>
                <a:gd name="connsiteX1" fmla="*/ 355828 w 1247241"/>
                <a:gd name="connsiteY1" fmla="*/ 320498 h 1557468"/>
                <a:gd name="connsiteX2" fmla="*/ 488937 w 1247241"/>
                <a:gd name="connsiteY2" fmla="*/ 1344857 h 1557468"/>
                <a:gd name="connsiteX3" fmla="*/ 760942 w 1247241"/>
                <a:gd name="connsiteY3" fmla="*/ 1472179 h 1557468"/>
                <a:gd name="connsiteX4" fmla="*/ 841965 w 1247241"/>
                <a:gd name="connsiteY4" fmla="*/ 326285 h 1557468"/>
                <a:gd name="connsiteX5" fmla="*/ 1223929 w 1247241"/>
                <a:gd name="connsiteY5" fmla="*/ 48493 h 1557468"/>
                <a:gd name="connsiteX6" fmla="*/ 31737 w 1247241"/>
                <a:gd name="connsiteY6" fmla="*/ 25344 h 1557468"/>
                <a:gd name="connsiteX0" fmla="*/ 32042 w 1247546"/>
                <a:gd name="connsiteY0" fmla="*/ 25344 h 1627095"/>
                <a:gd name="connsiteX1" fmla="*/ 356133 w 1247546"/>
                <a:gd name="connsiteY1" fmla="*/ 320498 h 1627095"/>
                <a:gd name="connsiteX2" fmla="*/ 519650 w 1247546"/>
                <a:gd name="connsiteY2" fmla="*/ 1491716 h 1627095"/>
                <a:gd name="connsiteX3" fmla="*/ 761247 w 1247546"/>
                <a:gd name="connsiteY3" fmla="*/ 1472179 h 1627095"/>
                <a:gd name="connsiteX4" fmla="*/ 842270 w 1247546"/>
                <a:gd name="connsiteY4" fmla="*/ 326285 h 1627095"/>
                <a:gd name="connsiteX5" fmla="*/ 1224234 w 1247546"/>
                <a:gd name="connsiteY5" fmla="*/ 48493 h 1627095"/>
                <a:gd name="connsiteX6" fmla="*/ 32042 w 1247546"/>
                <a:gd name="connsiteY6" fmla="*/ 25344 h 1627095"/>
                <a:gd name="connsiteX0" fmla="*/ 2884 w 1199377"/>
                <a:gd name="connsiteY0" fmla="*/ 5820 h 1607571"/>
                <a:gd name="connsiteX1" fmla="*/ 326975 w 1199377"/>
                <a:gd name="connsiteY1" fmla="*/ 300974 h 1607571"/>
                <a:gd name="connsiteX2" fmla="*/ 490492 w 1199377"/>
                <a:gd name="connsiteY2" fmla="*/ 1472192 h 1607571"/>
                <a:gd name="connsiteX3" fmla="*/ 732089 w 1199377"/>
                <a:gd name="connsiteY3" fmla="*/ 1452655 h 1607571"/>
                <a:gd name="connsiteX4" fmla="*/ 813112 w 1199377"/>
                <a:gd name="connsiteY4" fmla="*/ 306761 h 1607571"/>
                <a:gd name="connsiteX5" fmla="*/ 1195076 w 1199377"/>
                <a:gd name="connsiteY5" fmla="*/ 28969 h 1607571"/>
                <a:gd name="connsiteX6" fmla="*/ 531151 w 1199377"/>
                <a:gd name="connsiteY6" fmla="*/ 99091 h 1607571"/>
                <a:gd name="connsiteX7" fmla="*/ 2884 w 1199377"/>
                <a:gd name="connsiteY7" fmla="*/ 5820 h 1607571"/>
                <a:gd name="connsiteX0" fmla="*/ 2618 w 1235603"/>
                <a:gd name="connsiteY0" fmla="*/ 28858 h 1585422"/>
                <a:gd name="connsiteX1" fmla="*/ 363200 w 1235603"/>
                <a:gd name="connsiteY1" fmla="*/ 278825 h 1585422"/>
                <a:gd name="connsiteX2" fmla="*/ 526717 w 1235603"/>
                <a:gd name="connsiteY2" fmla="*/ 1450043 h 1585422"/>
                <a:gd name="connsiteX3" fmla="*/ 768314 w 1235603"/>
                <a:gd name="connsiteY3" fmla="*/ 1430506 h 1585422"/>
                <a:gd name="connsiteX4" fmla="*/ 849337 w 1235603"/>
                <a:gd name="connsiteY4" fmla="*/ 284612 h 1585422"/>
                <a:gd name="connsiteX5" fmla="*/ 1231301 w 1235603"/>
                <a:gd name="connsiteY5" fmla="*/ 6820 h 1585422"/>
                <a:gd name="connsiteX6" fmla="*/ 567376 w 1235603"/>
                <a:gd name="connsiteY6" fmla="*/ 76942 h 1585422"/>
                <a:gd name="connsiteX7" fmla="*/ 2618 w 1235603"/>
                <a:gd name="connsiteY7" fmla="*/ 28858 h 1585422"/>
                <a:gd name="connsiteX0" fmla="*/ 2618 w 1235603"/>
                <a:gd name="connsiteY0" fmla="*/ 18200 h 1574764"/>
                <a:gd name="connsiteX1" fmla="*/ 363200 w 1235603"/>
                <a:gd name="connsiteY1" fmla="*/ 268167 h 1574764"/>
                <a:gd name="connsiteX2" fmla="*/ 526717 w 1235603"/>
                <a:gd name="connsiteY2" fmla="*/ 1439385 h 1574764"/>
                <a:gd name="connsiteX3" fmla="*/ 768314 w 1235603"/>
                <a:gd name="connsiteY3" fmla="*/ 1419848 h 1574764"/>
                <a:gd name="connsiteX4" fmla="*/ 849337 w 1235603"/>
                <a:gd name="connsiteY4" fmla="*/ 273954 h 1574764"/>
                <a:gd name="connsiteX5" fmla="*/ 1231301 w 1235603"/>
                <a:gd name="connsiteY5" fmla="*/ 7459 h 1574764"/>
                <a:gd name="connsiteX6" fmla="*/ 567376 w 1235603"/>
                <a:gd name="connsiteY6" fmla="*/ 66284 h 1574764"/>
                <a:gd name="connsiteX7" fmla="*/ 2618 w 1235603"/>
                <a:gd name="connsiteY7" fmla="*/ 18200 h 1574764"/>
                <a:gd name="connsiteX0" fmla="*/ 2618 w 1235514"/>
                <a:gd name="connsiteY0" fmla="*/ 18200 h 1557032"/>
                <a:gd name="connsiteX1" fmla="*/ 363200 w 1235514"/>
                <a:gd name="connsiteY1" fmla="*/ 268167 h 1557032"/>
                <a:gd name="connsiteX2" fmla="*/ 526717 w 1235514"/>
                <a:gd name="connsiteY2" fmla="*/ 1439385 h 1557032"/>
                <a:gd name="connsiteX3" fmla="*/ 768314 w 1235514"/>
                <a:gd name="connsiteY3" fmla="*/ 1419848 h 1557032"/>
                <a:gd name="connsiteX4" fmla="*/ 669517 w 1235514"/>
                <a:gd name="connsiteY4" fmla="*/ 587121 h 1557032"/>
                <a:gd name="connsiteX5" fmla="*/ 849337 w 1235514"/>
                <a:gd name="connsiteY5" fmla="*/ 273954 h 1557032"/>
                <a:gd name="connsiteX6" fmla="*/ 1231301 w 1235514"/>
                <a:gd name="connsiteY6" fmla="*/ 7459 h 1557032"/>
                <a:gd name="connsiteX7" fmla="*/ 567376 w 1235514"/>
                <a:gd name="connsiteY7" fmla="*/ 66284 h 1557032"/>
                <a:gd name="connsiteX8" fmla="*/ 2618 w 1235514"/>
                <a:gd name="connsiteY8" fmla="*/ 18200 h 1557032"/>
                <a:gd name="connsiteX0" fmla="*/ 2625 w 1235521"/>
                <a:gd name="connsiteY0" fmla="*/ 18200 h 1533914"/>
                <a:gd name="connsiteX1" fmla="*/ 363207 w 1235521"/>
                <a:gd name="connsiteY1" fmla="*/ 268167 h 1533914"/>
                <a:gd name="connsiteX2" fmla="*/ 532086 w 1235521"/>
                <a:gd name="connsiteY2" fmla="*/ 608936 h 1533914"/>
                <a:gd name="connsiteX3" fmla="*/ 526724 w 1235521"/>
                <a:gd name="connsiteY3" fmla="*/ 1439385 h 1533914"/>
                <a:gd name="connsiteX4" fmla="*/ 768321 w 1235521"/>
                <a:gd name="connsiteY4" fmla="*/ 1419848 h 1533914"/>
                <a:gd name="connsiteX5" fmla="*/ 669524 w 1235521"/>
                <a:gd name="connsiteY5" fmla="*/ 587121 h 1533914"/>
                <a:gd name="connsiteX6" fmla="*/ 849344 w 1235521"/>
                <a:gd name="connsiteY6" fmla="*/ 273954 h 1533914"/>
                <a:gd name="connsiteX7" fmla="*/ 1231308 w 1235521"/>
                <a:gd name="connsiteY7" fmla="*/ 7459 h 1533914"/>
                <a:gd name="connsiteX8" fmla="*/ 567383 w 1235521"/>
                <a:gd name="connsiteY8" fmla="*/ 66284 h 1533914"/>
                <a:gd name="connsiteX9" fmla="*/ 2625 w 1235521"/>
                <a:gd name="connsiteY9" fmla="*/ 18200 h 1533914"/>
                <a:gd name="connsiteX0" fmla="*/ 2625 w 1235521"/>
                <a:gd name="connsiteY0" fmla="*/ 18200 h 1558855"/>
                <a:gd name="connsiteX1" fmla="*/ 363207 w 1235521"/>
                <a:gd name="connsiteY1" fmla="*/ 268167 h 1558855"/>
                <a:gd name="connsiteX2" fmla="*/ 532086 w 1235521"/>
                <a:gd name="connsiteY2" fmla="*/ 608936 h 1558855"/>
                <a:gd name="connsiteX3" fmla="*/ 526724 w 1235521"/>
                <a:gd name="connsiteY3" fmla="*/ 1439385 h 1558855"/>
                <a:gd name="connsiteX4" fmla="*/ 688148 w 1235521"/>
                <a:gd name="connsiteY4" fmla="*/ 1463476 h 1558855"/>
                <a:gd name="connsiteX5" fmla="*/ 669524 w 1235521"/>
                <a:gd name="connsiteY5" fmla="*/ 587121 h 1558855"/>
                <a:gd name="connsiteX6" fmla="*/ 849344 w 1235521"/>
                <a:gd name="connsiteY6" fmla="*/ 273954 h 1558855"/>
                <a:gd name="connsiteX7" fmla="*/ 1231308 w 1235521"/>
                <a:gd name="connsiteY7" fmla="*/ 7459 h 1558855"/>
                <a:gd name="connsiteX8" fmla="*/ 567383 w 1235521"/>
                <a:gd name="connsiteY8" fmla="*/ 66284 h 1558855"/>
                <a:gd name="connsiteX9" fmla="*/ 2625 w 1235521"/>
                <a:gd name="connsiteY9" fmla="*/ 18200 h 1558855"/>
                <a:gd name="connsiteX0" fmla="*/ 2625 w 1235521"/>
                <a:gd name="connsiteY0" fmla="*/ 18200 h 1589647"/>
                <a:gd name="connsiteX1" fmla="*/ 363207 w 1235521"/>
                <a:gd name="connsiteY1" fmla="*/ 268167 h 1589647"/>
                <a:gd name="connsiteX2" fmla="*/ 532086 w 1235521"/>
                <a:gd name="connsiteY2" fmla="*/ 608936 h 1589647"/>
                <a:gd name="connsiteX3" fmla="*/ 583990 w 1235521"/>
                <a:gd name="connsiteY3" fmla="*/ 1493920 h 1589647"/>
                <a:gd name="connsiteX4" fmla="*/ 688148 w 1235521"/>
                <a:gd name="connsiteY4" fmla="*/ 1463476 h 1589647"/>
                <a:gd name="connsiteX5" fmla="*/ 669524 w 1235521"/>
                <a:gd name="connsiteY5" fmla="*/ 587121 h 1589647"/>
                <a:gd name="connsiteX6" fmla="*/ 849344 w 1235521"/>
                <a:gd name="connsiteY6" fmla="*/ 273954 h 1589647"/>
                <a:gd name="connsiteX7" fmla="*/ 1231308 w 1235521"/>
                <a:gd name="connsiteY7" fmla="*/ 7459 h 1589647"/>
                <a:gd name="connsiteX8" fmla="*/ 567383 w 1235521"/>
                <a:gd name="connsiteY8" fmla="*/ 66284 h 1589647"/>
                <a:gd name="connsiteX9" fmla="*/ 2625 w 1235521"/>
                <a:gd name="connsiteY9" fmla="*/ 18200 h 1589647"/>
                <a:gd name="connsiteX0" fmla="*/ 2625 w 1235521"/>
                <a:gd name="connsiteY0" fmla="*/ 18200 h 1607206"/>
                <a:gd name="connsiteX1" fmla="*/ 363207 w 1235521"/>
                <a:gd name="connsiteY1" fmla="*/ 268167 h 1607206"/>
                <a:gd name="connsiteX2" fmla="*/ 532086 w 1235521"/>
                <a:gd name="connsiteY2" fmla="*/ 608936 h 1607206"/>
                <a:gd name="connsiteX3" fmla="*/ 583990 w 1235521"/>
                <a:gd name="connsiteY3" fmla="*/ 1493920 h 1607206"/>
                <a:gd name="connsiteX4" fmla="*/ 688148 w 1235521"/>
                <a:gd name="connsiteY4" fmla="*/ 1496197 h 1607206"/>
                <a:gd name="connsiteX5" fmla="*/ 669524 w 1235521"/>
                <a:gd name="connsiteY5" fmla="*/ 587121 h 1607206"/>
                <a:gd name="connsiteX6" fmla="*/ 849344 w 1235521"/>
                <a:gd name="connsiteY6" fmla="*/ 273954 h 1607206"/>
                <a:gd name="connsiteX7" fmla="*/ 1231308 w 1235521"/>
                <a:gd name="connsiteY7" fmla="*/ 7459 h 1607206"/>
                <a:gd name="connsiteX8" fmla="*/ 567383 w 1235521"/>
                <a:gd name="connsiteY8" fmla="*/ 66284 h 1607206"/>
                <a:gd name="connsiteX9" fmla="*/ 2625 w 1235521"/>
                <a:gd name="connsiteY9" fmla="*/ 18200 h 16072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35521" h="1607206">
                  <a:moveTo>
                    <a:pt x="2625" y="18200"/>
                  </a:moveTo>
                  <a:cubicBezTo>
                    <a:pt x="-31404" y="51847"/>
                    <a:pt x="274964" y="169711"/>
                    <a:pt x="363207" y="268167"/>
                  </a:cubicBezTo>
                  <a:cubicBezTo>
                    <a:pt x="451450" y="366623"/>
                    <a:pt x="504833" y="413733"/>
                    <a:pt x="532086" y="608936"/>
                  </a:cubicBezTo>
                  <a:cubicBezTo>
                    <a:pt x="559339" y="804139"/>
                    <a:pt x="557980" y="1346043"/>
                    <a:pt x="583990" y="1493920"/>
                  </a:cubicBezTo>
                  <a:cubicBezTo>
                    <a:pt x="610000" y="1641797"/>
                    <a:pt x="673892" y="1647330"/>
                    <a:pt x="688148" y="1496197"/>
                  </a:cubicBezTo>
                  <a:cubicBezTo>
                    <a:pt x="702404" y="1345064"/>
                    <a:pt x="656020" y="778103"/>
                    <a:pt x="669524" y="587121"/>
                  </a:cubicBezTo>
                  <a:cubicBezTo>
                    <a:pt x="683028" y="396139"/>
                    <a:pt x="780529" y="357839"/>
                    <a:pt x="849344" y="273954"/>
                  </a:cubicBezTo>
                  <a:cubicBezTo>
                    <a:pt x="918159" y="190069"/>
                    <a:pt x="1278301" y="42071"/>
                    <a:pt x="1231308" y="7459"/>
                  </a:cubicBezTo>
                  <a:cubicBezTo>
                    <a:pt x="1184315" y="-27153"/>
                    <a:pt x="766082" y="70142"/>
                    <a:pt x="567383" y="66284"/>
                  </a:cubicBezTo>
                  <a:cubicBezTo>
                    <a:pt x="368684" y="62426"/>
                    <a:pt x="36654" y="-15447"/>
                    <a:pt x="2625" y="18200"/>
                  </a:cubicBezTo>
                  <a:close/>
                </a:path>
              </a:pathLst>
            </a:custGeom>
            <a:solidFill>
              <a:schemeClr val="bg2">
                <a:lumMod val="9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141" name="Can 140"/>
            <p:cNvSpPr/>
            <p:nvPr/>
          </p:nvSpPr>
          <p:spPr>
            <a:xfrm>
              <a:off x="5233299" y="203797"/>
              <a:ext cx="1208012" cy="436394"/>
            </a:xfrm>
            <a:prstGeom prst="can">
              <a:avLst>
                <a:gd name="adj" fmla="val 29553"/>
              </a:avLst>
            </a:prstGeom>
            <a:solidFill>
              <a:schemeClr val="tx1"/>
            </a:solidFill>
            <a:ln w="0">
              <a:noFill/>
            </a:ln>
            <a:effectLst>
              <a:glow>
                <a:srgbClr val="002060"/>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grpSp>
      <p:sp>
        <p:nvSpPr>
          <p:cNvPr id="150" name="Rectangle 149"/>
          <p:cNvSpPr/>
          <p:nvPr/>
        </p:nvSpPr>
        <p:spPr>
          <a:xfrm>
            <a:off x="4901412" y="1058436"/>
            <a:ext cx="1593331" cy="2250649"/>
          </a:xfrm>
          <a:prstGeom prst="rect">
            <a:avLst/>
          </a:prstGeom>
          <a:noFill/>
          <a:ln w="19050">
            <a:solidFill>
              <a:schemeClr val="tx1"/>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153" name="TextBox 152"/>
          <p:cNvSpPr txBox="1"/>
          <p:nvPr/>
        </p:nvSpPr>
        <p:spPr>
          <a:xfrm>
            <a:off x="4684755" y="401154"/>
            <a:ext cx="2087221" cy="646331"/>
          </a:xfrm>
          <a:prstGeom prst="rect">
            <a:avLst/>
          </a:prstGeom>
          <a:noFill/>
        </p:spPr>
        <p:txBody>
          <a:bodyPr wrap="square" rtlCol="0">
            <a:spAutoFit/>
          </a:bodyPr>
          <a:lstStyle/>
          <a:p>
            <a:pPr algn="ctr"/>
            <a:r>
              <a:rPr lang="en-US" b="1" dirty="0">
                <a:latin typeface="Arial" panose="020B0604020202020204" pitchFamily="34" charset="0"/>
                <a:cs typeface="Arial" panose="020B0604020202020204" pitchFamily="34" charset="0"/>
              </a:rPr>
              <a:t>Straight Jet Regime</a:t>
            </a:r>
          </a:p>
        </p:txBody>
      </p:sp>
      <p:sp>
        <p:nvSpPr>
          <p:cNvPr id="154" name="TextBox 153"/>
          <p:cNvSpPr txBox="1"/>
          <p:nvPr/>
        </p:nvSpPr>
        <p:spPr>
          <a:xfrm>
            <a:off x="5098602" y="2203375"/>
            <a:ext cx="1304990" cy="923330"/>
          </a:xfrm>
          <a:prstGeom prst="rect">
            <a:avLst/>
          </a:prstGeom>
          <a:solidFill>
            <a:schemeClr val="bg1"/>
          </a:solidFill>
        </p:spPr>
        <p:txBody>
          <a:bodyPr wrap="square" rtlCol="0">
            <a:spAutoFit/>
          </a:bodyPr>
          <a:lstStyle/>
          <a:p>
            <a:pPr algn="ctr"/>
            <a:r>
              <a:rPr lang="en-US" b="1" dirty="0">
                <a:latin typeface="Arial" panose="020B0604020202020204" pitchFamily="34" charset="0"/>
                <a:cs typeface="Arial" panose="020B0604020202020204" pitchFamily="34" charset="0"/>
              </a:rPr>
              <a:t>Taylor Cone formation</a:t>
            </a:r>
          </a:p>
        </p:txBody>
      </p:sp>
      <p:sp>
        <p:nvSpPr>
          <p:cNvPr id="155" name="Rectangle 154"/>
          <p:cNvSpPr/>
          <p:nvPr/>
        </p:nvSpPr>
        <p:spPr>
          <a:xfrm>
            <a:off x="1294721" y="4454310"/>
            <a:ext cx="2268728" cy="975306"/>
          </a:xfrm>
          <a:prstGeom prst="rect">
            <a:avLst/>
          </a:prstGeom>
          <a:noFill/>
          <a:ln w="381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157" name="TextBox 156"/>
          <p:cNvSpPr txBox="1"/>
          <p:nvPr/>
        </p:nvSpPr>
        <p:spPr>
          <a:xfrm>
            <a:off x="3741207" y="3812740"/>
            <a:ext cx="2696450" cy="369332"/>
          </a:xfrm>
          <a:prstGeom prst="rect">
            <a:avLst/>
          </a:prstGeom>
          <a:noFill/>
        </p:spPr>
        <p:txBody>
          <a:bodyPr wrap="square" rtlCol="0">
            <a:spAutoFit/>
          </a:bodyPr>
          <a:lstStyle/>
          <a:p>
            <a:pPr algn="ctr"/>
            <a:r>
              <a:rPr lang="en-US" b="1" dirty="0">
                <a:solidFill>
                  <a:srgbClr val="00B050"/>
                </a:solidFill>
                <a:latin typeface="Arial" panose="020B0604020202020204" pitchFamily="34" charset="0"/>
                <a:cs typeface="Arial" panose="020B0604020202020204" pitchFamily="34" charset="0"/>
              </a:rPr>
              <a:t>Chaotic Jet Regime</a:t>
            </a:r>
          </a:p>
        </p:txBody>
      </p:sp>
      <p:cxnSp>
        <p:nvCxnSpPr>
          <p:cNvPr id="158" name="Straight Arrow Connector 157"/>
          <p:cNvCxnSpPr>
            <a:cxnSpLocks/>
          </p:cNvCxnSpPr>
          <p:nvPr/>
        </p:nvCxnSpPr>
        <p:spPr>
          <a:xfrm flipV="1">
            <a:off x="3542771" y="4108297"/>
            <a:ext cx="425268" cy="352732"/>
          </a:xfrm>
          <a:prstGeom prst="straightConnector1">
            <a:avLst/>
          </a:prstGeom>
          <a:ln>
            <a:solidFill>
              <a:srgbClr val="00B050"/>
            </a:solidFill>
            <a:tailEnd type="triangle"/>
          </a:ln>
        </p:spPr>
        <p:style>
          <a:lnRef idx="1">
            <a:schemeClr val="accent1"/>
          </a:lnRef>
          <a:fillRef idx="0">
            <a:schemeClr val="accent1"/>
          </a:fillRef>
          <a:effectRef idx="0">
            <a:schemeClr val="accent1"/>
          </a:effectRef>
          <a:fontRef idx="minor">
            <a:schemeClr val="tx1"/>
          </a:fontRef>
        </p:style>
      </p:cxnSp>
      <p:sp>
        <p:nvSpPr>
          <p:cNvPr id="160" name="TextBox 159"/>
          <p:cNvSpPr txBox="1"/>
          <p:nvPr/>
        </p:nvSpPr>
        <p:spPr>
          <a:xfrm>
            <a:off x="933630" y="226016"/>
            <a:ext cx="3542309" cy="400110"/>
          </a:xfrm>
          <a:prstGeom prst="rect">
            <a:avLst/>
          </a:prstGeom>
          <a:noFill/>
        </p:spPr>
        <p:txBody>
          <a:bodyPr wrap="square" rtlCol="0">
            <a:spAutoFit/>
          </a:bodyPr>
          <a:lstStyle/>
          <a:p>
            <a:pPr algn="ctr"/>
            <a:r>
              <a:rPr lang="en-US" sz="2000" b="1" dirty="0">
                <a:latin typeface="Arial" panose="020B0604020202020204" pitchFamily="34" charset="0"/>
                <a:cs typeface="Arial" panose="020B0604020202020204" pitchFamily="34" charset="0"/>
              </a:rPr>
              <a:t>    Solution Electrospinning</a:t>
            </a:r>
          </a:p>
        </p:txBody>
      </p:sp>
      <p:sp>
        <p:nvSpPr>
          <p:cNvPr id="168" name="Right Arrow 167"/>
          <p:cNvSpPr/>
          <p:nvPr/>
        </p:nvSpPr>
        <p:spPr>
          <a:xfrm>
            <a:off x="4777225" y="6200674"/>
            <a:ext cx="846374" cy="182114"/>
          </a:xfrm>
          <a:prstGeom prst="rightArrow">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40" name="TextBox 39"/>
          <p:cNvSpPr txBox="1"/>
          <p:nvPr/>
        </p:nvSpPr>
        <p:spPr>
          <a:xfrm>
            <a:off x="1908338" y="2644949"/>
            <a:ext cx="1134424" cy="646331"/>
          </a:xfrm>
          <a:prstGeom prst="rect">
            <a:avLst/>
          </a:prstGeom>
          <a:noFill/>
        </p:spPr>
        <p:txBody>
          <a:bodyPr wrap="square" rtlCol="0">
            <a:spAutoFit/>
          </a:bodyPr>
          <a:lstStyle/>
          <a:p>
            <a:pPr algn="ctr"/>
            <a:r>
              <a:rPr lang="en-US" dirty="0">
                <a:latin typeface="Arial" panose="020B0604020202020204" pitchFamily="34" charset="0"/>
                <a:cs typeface="Arial" panose="020B0604020202020204" pitchFamily="34" charset="0"/>
              </a:rPr>
              <a:t>Polymer solution</a:t>
            </a:r>
          </a:p>
        </p:txBody>
      </p:sp>
      <p:sp>
        <p:nvSpPr>
          <p:cNvPr id="132" name="TextBox 131"/>
          <p:cNvSpPr txBox="1"/>
          <p:nvPr/>
        </p:nvSpPr>
        <p:spPr>
          <a:xfrm>
            <a:off x="434730" y="3524409"/>
            <a:ext cx="1641174" cy="369332"/>
          </a:xfrm>
          <a:prstGeom prst="rect">
            <a:avLst/>
          </a:prstGeom>
          <a:noFill/>
        </p:spPr>
        <p:txBody>
          <a:bodyPr wrap="square" rtlCol="0">
            <a:spAutoFit/>
          </a:bodyPr>
          <a:lstStyle/>
          <a:p>
            <a:pPr algn="ctr"/>
            <a:r>
              <a:rPr lang="en-US" b="1" dirty="0">
                <a:solidFill>
                  <a:srgbClr val="0070C0"/>
                </a:solidFill>
                <a:latin typeface="Arial" panose="020B0604020202020204" pitchFamily="34" charset="0"/>
                <a:cs typeface="Arial" panose="020B0604020202020204" pitchFamily="34" charset="0"/>
              </a:rPr>
              <a:t>Evaporation</a:t>
            </a:r>
          </a:p>
        </p:txBody>
      </p:sp>
      <p:sp>
        <p:nvSpPr>
          <p:cNvPr id="44" name="Oval 43"/>
          <p:cNvSpPr/>
          <p:nvPr/>
        </p:nvSpPr>
        <p:spPr>
          <a:xfrm>
            <a:off x="2134145" y="3559972"/>
            <a:ext cx="281149" cy="262631"/>
          </a:xfrm>
          <a:prstGeom prst="ellipse">
            <a:avLst/>
          </a:pr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a:ln w="0"/>
                <a:solidFill>
                  <a:schemeClr val="tx1"/>
                </a:solidFill>
                <a:latin typeface="Arial" panose="020B0604020202020204" pitchFamily="34" charset="0"/>
                <a:cs typeface="Arial" panose="020B0604020202020204" pitchFamily="34" charset="0"/>
              </a:rPr>
              <a:t>+</a:t>
            </a:r>
          </a:p>
        </p:txBody>
      </p:sp>
      <p:sp>
        <p:nvSpPr>
          <p:cNvPr id="135" name="Oval 134"/>
          <p:cNvSpPr/>
          <p:nvPr/>
        </p:nvSpPr>
        <p:spPr>
          <a:xfrm>
            <a:off x="2506838" y="3557231"/>
            <a:ext cx="280987" cy="257617"/>
          </a:xfrm>
          <a:prstGeom prst="ellipse">
            <a:avLst/>
          </a:pr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a:ln w="0"/>
                <a:solidFill>
                  <a:schemeClr val="tx1"/>
                </a:solidFill>
                <a:latin typeface="Arial" panose="020B0604020202020204" pitchFamily="34" charset="0"/>
                <a:cs typeface="Arial" panose="020B0604020202020204" pitchFamily="34" charset="0"/>
              </a:rPr>
              <a:t>+</a:t>
            </a:r>
          </a:p>
        </p:txBody>
      </p:sp>
      <p:sp>
        <p:nvSpPr>
          <p:cNvPr id="103" name="Can 150">
            <a:extLst>
              <a:ext uri="{FF2B5EF4-FFF2-40B4-BE49-F238E27FC236}">
                <a16:creationId xmlns:a16="http://schemas.microsoft.com/office/drawing/2014/main" id="{913905F1-F64B-42FE-BF25-056A52C1C896}"/>
              </a:ext>
            </a:extLst>
          </p:cNvPr>
          <p:cNvSpPr/>
          <p:nvPr/>
        </p:nvSpPr>
        <p:spPr>
          <a:xfrm>
            <a:off x="8701243" y="3350915"/>
            <a:ext cx="767953" cy="641030"/>
          </a:xfrm>
          <a:prstGeom prst="can">
            <a:avLst>
              <a:gd name="adj" fmla="val 16323"/>
            </a:avLst>
          </a:prstGeom>
          <a:solidFill>
            <a:srgbClr val="C00000">
              <a:alpha val="10000"/>
            </a:srgbClr>
          </a:solidFill>
          <a:ln w="38100">
            <a:solidFill>
              <a:srgbClr val="FF0000"/>
            </a:solidFill>
          </a:ln>
          <a:effectLst>
            <a:glow>
              <a:srgbClr val="002060"/>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grpSp>
        <p:nvGrpSpPr>
          <p:cNvPr id="105" name="Group 104">
            <a:extLst>
              <a:ext uri="{FF2B5EF4-FFF2-40B4-BE49-F238E27FC236}">
                <a16:creationId xmlns:a16="http://schemas.microsoft.com/office/drawing/2014/main" id="{9ADD2E9D-4AF4-483E-97C9-899D67465CFC}"/>
              </a:ext>
            </a:extLst>
          </p:cNvPr>
          <p:cNvGrpSpPr/>
          <p:nvPr/>
        </p:nvGrpSpPr>
        <p:grpSpPr>
          <a:xfrm>
            <a:off x="11021248" y="4675579"/>
            <a:ext cx="1066937" cy="618000"/>
            <a:chOff x="4275123" y="2230065"/>
            <a:chExt cx="1707223" cy="1079021"/>
          </a:xfrm>
          <a:effectLst>
            <a:outerShdw blurRad="50800" dist="38100" sx="101000" sy="101000" algn="l" rotWithShape="0">
              <a:prstClr val="black">
                <a:alpha val="40000"/>
              </a:prstClr>
            </a:outerShdw>
          </a:effectLst>
        </p:grpSpPr>
        <p:sp>
          <p:nvSpPr>
            <p:cNvPr id="107" name="Cube 106">
              <a:extLst>
                <a:ext uri="{FF2B5EF4-FFF2-40B4-BE49-F238E27FC236}">
                  <a16:creationId xmlns:a16="http://schemas.microsoft.com/office/drawing/2014/main" id="{9B5A1697-4620-492A-8DD8-785A093888D7}"/>
                </a:ext>
              </a:extLst>
            </p:cNvPr>
            <p:cNvSpPr/>
            <p:nvPr/>
          </p:nvSpPr>
          <p:spPr>
            <a:xfrm>
              <a:off x="4275123" y="2230065"/>
              <a:ext cx="1707223" cy="1079021"/>
            </a:xfrm>
            <a:prstGeom prst="cube">
              <a:avLst/>
            </a:prstGeom>
            <a:solidFill>
              <a:schemeClr val="bg2"/>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pic>
          <p:nvPicPr>
            <p:cNvPr id="108" name="Picture 107">
              <a:extLst>
                <a:ext uri="{FF2B5EF4-FFF2-40B4-BE49-F238E27FC236}">
                  <a16:creationId xmlns:a16="http://schemas.microsoft.com/office/drawing/2014/main" id="{DE96460D-41B6-4E75-A72D-8E3BD2A72D1C}"/>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645104" y="2622470"/>
              <a:ext cx="711027" cy="597843"/>
            </a:xfrm>
            <a:prstGeom prst="rect">
              <a:avLst/>
            </a:prstGeom>
            <a:ln w="28575">
              <a:solidFill>
                <a:schemeClr val="tx1"/>
              </a:solidFill>
            </a:ln>
          </p:spPr>
        </p:pic>
      </p:grpSp>
      <p:sp>
        <p:nvSpPr>
          <p:cNvPr id="110" name="Cube 109">
            <a:extLst>
              <a:ext uri="{FF2B5EF4-FFF2-40B4-BE49-F238E27FC236}">
                <a16:creationId xmlns:a16="http://schemas.microsoft.com/office/drawing/2014/main" id="{66DDF15E-55A1-44A2-B315-E1C743484E1B}"/>
              </a:ext>
            </a:extLst>
          </p:cNvPr>
          <p:cNvSpPr/>
          <p:nvPr/>
        </p:nvSpPr>
        <p:spPr>
          <a:xfrm>
            <a:off x="6911692" y="4705430"/>
            <a:ext cx="4053626" cy="1195753"/>
          </a:xfrm>
          <a:prstGeom prst="cube">
            <a:avLst>
              <a:gd name="adj" fmla="val 85976"/>
            </a:avLst>
          </a:prstGeom>
          <a:solidFill>
            <a:srgbClr val="7030A0"/>
          </a:solidFill>
          <a:ln>
            <a:noFill/>
          </a:ln>
          <a:effectLst>
            <a:reflection blurRad="6350" stA="48000" endPos="66000" dist="508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grpSp>
        <p:nvGrpSpPr>
          <p:cNvPr id="142" name="Group 141">
            <a:extLst>
              <a:ext uri="{FF2B5EF4-FFF2-40B4-BE49-F238E27FC236}">
                <a16:creationId xmlns:a16="http://schemas.microsoft.com/office/drawing/2014/main" id="{4E0ECD30-CDE5-4AD4-93E8-DB90888EE269}"/>
              </a:ext>
            </a:extLst>
          </p:cNvPr>
          <p:cNvGrpSpPr/>
          <p:nvPr/>
        </p:nvGrpSpPr>
        <p:grpSpPr>
          <a:xfrm>
            <a:off x="10473561" y="5482319"/>
            <a:ext cx="634021" cy="571984"/>
            <a:chOff x="4092962" y="5207431"/>
            <a:chExt cx="1056574" cy="990438"/>
          </a:xfrm>
        </p:grpSpPr>
        <p:sp>
          <p:nvSpPr>
            <p:cNvPr id="143" name="Oval 142">
              <a:extLst>
                <a:ext uri="{FF2B5EF4-FFF2-40B4-BE49-F238E27FC236}">
                  <a16:creationId xmlns:a16="http://schemas.microsoft.com/office/drawing/2014/main" id="{28772B2A-C5C7-4DA6-80CD-518751B1F706}"/>
                </a:ext>
              </a:extLst>
            </p:cNvPr>
            <p:cNvSpPr/>
            <p:nvPr/>
          </p:nvSpPr>
          <p:spPr>
            <a:xfrm>
              <a:off x="4092962" y="5207431"/>
              <a:ext cx="1056574" cy="990438"/>
            </a:xfrm>
            <a:prstGeom prst="ellipse">
              <a:avLst/>
            </a:pr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144" name="Rectangle 143">
              <a:extLst>
                <a:ext uri="{FF2B5EF4-FFF2-40B4-BE49-F238E27FC236}">
                  <a16:creationId xmlns:a16="http://schemas.microsoft.com/office/drawing/2014/main" id="{68AC6FEA-38EE-478D-B87E-2D88F696A9C8}"/>
                </a:ext>
              </a:extLst>
            </p:cNvPr>
            <p:cNvSpPr/>
            <p:nvPr/>
          </p:nvSpPr>
          <p:spPr>
            <a:xfrm>
              <a:off x="4594127" y="5290130"/>
              <a:ext cx="54244" cy="397532"/>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146" name="Rectangle 145">
              <a:extLst>
                <a:ext uri="{FF2B5EF4-FFF2-40B4-BE49-F238E27FC236}">
                  <a16:creationId xmlns:a16="http://schemas.microsoft.com/office/drawing/2014/main" id="{538B00E3-61D8-404A-A0B5-3477DE9FFC29}"/>
                </a:ext>
              </a:extLst>
            </p:cNvPr>
            <p:cNvSpPr/>
            <p:nvPr/>
          </p:nvSpPr>
          <p:spPr>
            <a:xfrm>
              <a:off x="4268812" y="5654386"/>
              <a:ext cx="705477" cy="45719"/>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147" name="Rectangle 146">
              <a:extLst>
                <a:ext uri="{FF2B5EF4-FFF2-40B4-BE49-F238E27FC236}">
                  <a16:creationId xmlns:a16="http://schemas.microsoft.com/office/drawing/2014/main" id="{F1A956E1-8532-477F-A0A9-0469AC9E8DF8}"/>
                </a:ext>
              </a:extLst>
            </p:cNvPr>
            <p:cNvSpPr/>
            <p:nvPr/>
          </p:nvSpPr>
          <p:spPr>
            <a:xfrm>
              <a:off x="4389107" y="5770361"/>
              <a:ext cx="435529" cy="45719"/>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148" name="Rectangle 147">
              <a:extLst>
                <a:ext uri="{FF2B5EF4-FFF2-40B4-BE49-F238E27FC236}">
                  <a16:creationId xmlns:a16="http://schemas.microsoft.com/office/drawing/2014/main" id="{C9929C9C-B966-488C-BCCA-1822C4856B4B}"/>
                </a:ext>
              </a:extLst>
            </p:cNvPr>
            <p:cNvSpPr/>
            <p:nvPr/>
          </p:nvSpPr>
          <p:spPr>
            <a:xfrm>
              <a:off x="4512428" y="5903267"/>
              <a:ext cx="206806" cy="45719"/>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grpSp>
      <p:grpSp>
        <p:nvGrpSpPr>
          <p:cNvPr id="151" name="Group 150">
            <a:extLst>
              <a:ext uri="{FF2B5EF4-FFF2-40B4-BE49-F238E27FC236}">
                <a16:creationId xmlns:a16="http://schemas.microsoft.com/office/drawing/2014/main" id="{46CC1DBB-BD5D-4047-AA06-43291018D2AA}"/>
              </a:ext>
            </a:extLst>
          </p:cNvPr>
          <p:cNvGrpSpPr/>
          <p:nvPr/>
        </p:nvGrpSpPr>
        <p:grpSpPr>
          <a:xfrm>
            <a:off x="8491982" y="790427"/>
            <a:ext cx="1208012" cy="3250435"/>
            <a:chOff x="1626628" y="132845"/>
            <a:chExt cx="1208012" cy="3250435"/>
          </a:xfrm>
        </p:grpSpPr>
        <p:grpSp>
          <p:nvGrpSpPr>
            <p:cNvPr id="152" name="Group 151">
              <a:extLst>
                <a:ext uri="{FF2B5EF4-FFF2-40B4-BE49-F238E27FC236}">
                  <a16:creationId xmlns:a16="http://schemas.microsoft.com/office/drawing/2014/main" id="{576055BD-2D6B-4C1B-9DE7-F97DCFE730D6}"/>
                </a:ext>
              </a:extLst>
            </p:cNvPr>
            <p:cNvGrpSpPr/>
            <p:nvPr/>
          </p:nvGrpSpPr>
          <p:grpSpPr>
            <a:xfrm>
              <a:off x="1626628" y="1004300"/>
              <a:ext cx="1208012" cy="2378980"/>
              <a:chOff x="1951142" y="2013702"/>
              <a:chExt cx="855558" cy="1545894"/>
            </a:xfrm>
          </p:grpSpPr>
          <p:sp>
            <p:nvSpPr>
              <p:cNvPr id="163" name="Can 22">
                <a:extLst>
                  <a:ext uri="{FF2B5EF4-FFF2-40B4-BE49-F238E27FC236}">
                    <a16:creationId xmlns:a16="http://schemas.microsoft.com/office/drawing/2014/main" id="{DFD9BDC7-6DAD-4181-89CB-FAC5F22D3D34}"/>
                  </a:ext>
                </a:extLst>
              </p:cNvPr>
              <p:cNvSpPr/>
              <p:nvPr/>
            </p:nvSpPr>
            <p:spPr>
              <a:xfrm>
                <a:off x="2306922" y="3098245"/>
                <a:ext cx="148671" cy="461351"/>
              </a:xfrm>
              <a:prstGeom prst="can">
                <a:avLst>
                  <a:gd name="adj" fmla="val 16323"/>
                </a:avLst>
              </a:prstGeom>
              <a:solidFill>
                <a:schemeClr val="tx1"/>
              </a:solidFill>
              <a:ln w="0">
                <a:noFill/>
              </a:ln>
              <a:effectLst>
                <a:glow>
                  <a:srgbClr val="002060"/>
                </a:glow>
                <a:reflection blurRad="6350" stA="50000" endA="295" endPos="92000" dist="1016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165" name="Can 3">
                <a:extLst>
                  <a:ext uri="{FF2B5EF4-FFF2-40B4-BE49-F238E27FC236}">
                    <a16:creationId xmlns:a16="http://schemas.microsoft.com/office/drawing/2014/main" id="{33C12A54-75DD-4684-966A-FA7CECA6D433}"/>
                  </a:ext>
                </a:extLst>
              </p:cNvPr>
              <p:cNvSpPr/>
              <p:nvPr/>
            </p:nvSpPr>
            <p:spPr>
              <a:xfrm>
                <a:off x="1971086" y="2438187"/>
                <a:ext cx="807502" cy="776973"/>
              </a:xfrm>
              <a:prstGeom prst="can">
                <a:avLst>
                  <a:gd name="adj" fmla="val 16323"/>
                </a:avLst>
              </a:prstGeom>
              <a:solidFill>
                <a:schemeClr val="accent1">
                  <a:lumMod val="40000"/>
                  <a:lumOff val="60000"/>
                </a:schemeClr>
              </a:solidFill>
              <a:ln w="28575">
                <a:solidFill>
                  <a:srgbClr val="C00000"/>
                </a:solidFill>
              </a:ln>
              <a:effectLst>
                <a:glow>
                  <a:srgbClr val="002060"/>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166" name="Can 23">
                <a:extLst>
                  <a:ext uri="{FF2B5EF4-FFF2-40B4-BE49-F238E27FC236}">
                    <a16:creationId xmlns:a16="http://schemas.microsoft.com/office/drawing/2014/main" id="{A16E0D2A-8D61-4DC3-8DE4-4EE86D061ACA}"/>
                  </a:ext>
                </a:extLst>
              </p:cNvPr>
              <p:cNvSpPr/>
              <p:nvPr/>
            </p:nvSpPr>
            <p:spPr>
              <a:xfrm>
                <a:off x="1951142" y="2342846"/>
                <a:ext cx="855558" cy="283575"/>
              </a:xfrm>
              <a:prstGeom prst="can">
                <a:avLst>
                  <a:gd name="adj" fmla="val 29553"/>
                </a:avLst>
              </a:prstGeom>
              <a:solidFill>
                <a:schemeClr val="tx1"/>
              </a:solidFill>
              <a:ln w="0">
                <a:noFill/>
              </a:ln>
              <a:effectLst>
                <a:glow>
                  <a:srgbClr val="002060"/>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167" name="Can 21">
                <a:extLst>
                  <a:ext uri="{FF2B5EF4-FFF2-40B4-BE49-F238E27FC236}">
                    <a16:creationId xmlns:a16="http://schemas.microsoft.com/office/drawing/2014/main" id="{9682C129-F50A-40F1-8BC5-7BA42E9BECF1}"/>
                  </a:ext>
                </a:extLst>
              </p:cNvPr>
              <p:cNvSpPr/>
              <p:nvPr/>
            </p:nvSpPr>
            <p:spPr>
              <a:xfrm>
                <a:off x="2285429" y="2013702"/>
                <a:ext cx="219774" cy="388411"/>
              </a:xfrm>
              <a:prstGeom prst="can">
                <a:avLst>
                  <a:gd name="adj" fmla="val 16323"/>
                </a:avLst>
              </a:prstGeom>
              <a:solidFill>
                <a:schemeClr val="tx1"/>
              </a:solidFill>
              <a:ln w="0">
                <a:noFill/>
              </a:ln>
              <a:effectLst>
                <a:glow>
                  <a:srgbClr val="002060"/>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grpSp>
        <p:sp>
          <p:nvSpPr>
            <p:cNvPr id="156" name="Can 37">
              <a:extLst>
                <a:ext uri="{FF2B5EF4-FFF2-40B4-BE49-F238E27FC236}">
                  <a16:creationId xmlns:a16="http://schemas.microsoft.com/office/drawing/2014/main" id="{8587EFD9-0DF3-41D6-AE78-390B559C33C4}"/>
                </a:ext>
              </a:extLst>
            </p:cNvPr>
            <p:cNvSpPr/>
            <p:nvPr/>
          </p:nvSpPr>
          <p:spPr>
            <a:xfrm>
              <a:off x="1927326" y="749109"/>
              <a:ext cx="665466" cy="315474"/>
            </a:xfrm>
            <a:prstGeom prst="can">
              <a:avLst>
                <a:gd name="adj" fmla="val 16323"/>
              </a:avLst>
            </a:prstGeom>
            <a:solidFill>
              <a:schemeClr val="tx1"/>
            </a:solidFill>
            <a:ln w="0">
              <a:noFill/>
            </a:ln>
            <a:effectLst>
              <a:glow>
                <a:srgbClr val="002060"/>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159" name="Down Arrow 38">
              <a:extLst>
                <a:ext uri="{FF2B5EF4-FFF2-40B4-BE49-F238E27FC236}">
                  <a16:creationId xmlns:a16="http://schemas.microsoft.com/office/drawing/2014/main" id="{83A3A990-9B9C-4216-8A2E-61D65B752E51}"/>
                </a:ext>
              </a:extLst>
            </p:cNvPr>
            <p:cNvSpPr/>
            <p:nvPr/>
          </p:nvSpPr>
          <p:spPr>
            <a:xfrm>
              <a:off x="2050569" y="132845"/>
              <a:ext cx="424123" cy="545049"/>
            </a:xfrm>
            <a:prstGeom prst="downArrow">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grpSp>
      <p:grpSp>
        <p:nvGrpSpPr>
          <p:cNvPr id="170" name="Group 169">
            <a:extLst>
              <a:ext uri="{FF2B5EF4-FFF2-40B4-BE49-F238E27FC236}">
                <a16:creationId xmlns:a16="http://schemas.microsoft.com/office/drawing/2014/main" id="{F5D25E21-09F2-4728-B593-5B7484C071DE}"/>
              </a:ext>
            </a:extLst>
          </p:cNvPr>
          <p:cNvGrpSpPr/>
          <p:nvPr/>
        </p:nvGrpSpPr>
        <p:grpSpPr>
          <a:xfrm>
            <a:off x="8679688" y="4878399"/>
            <a:ext cx="737217" cy="448226"/>
            <a:chOff x="1888654" y="4848208"/>
            <a:chExt cx="737217" cy="448226"/>
          </a:xfrm>
        </p:grpSpPr>
        <p:sp>
          <p:nvSpPr>
            <p:cNvPr id="171" name="Oval 170">
              <a:extLst>
                <a:ext uri="{FF2B5EF4-FFF2-40B4-BE49-F238E27FC236}">
                  <a16:creationId xmlns:a16="http://schemas.microsoft.com/office/drawing/2014/main" id="{1D118700-2410-4EF0-A897-FBD4A34FEAD1}"/>
                </a:ext>
              </a:extLst>
            </p:cNvPr>
            <p:cNvSpPr/>
            <p:nvPr/>
          </p:nvSpPr>
          <p:spPr>
            <a:xfrm>
              <a:off x="1888654" y="4893750"/>
              <a:ext cx="737217" cy="402684"/>
            </a:xfrm>
            <a:prstGeom prst="ellipse">
              <a:avLst/>
            </a:prstGeom>
            <a:noFill/>
            <a:ln w="38100">
              <a:solidFill>
                <a:schemeClr val="tx1"/>
              </a:solidFill>
            </a:ln>
            <a:scene3d>
              <a:camera prst="orthographicFront">
                <a:rot lat="3300000" lon="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cs typeface="Arial" panose="020B0604020202020204" pitchFamily="34" charset="0"/>
              </a:endParaRPr>
            </a:p>
          </p:txBody>
        </p:sp>
        <p:sp>
          <p:nvSpPr>
            <p:cNvPr id="172" name="Oval 171">
              <a:extLst>
                <a:ext uri="{FF2B5EF4-FFF2-40B4-BE49-F238E27FC236}">
                  <a16:creationId xmlns:a16="http://schemas.microsoft.com/office/drawing/2014/main" id="{519B6E28-9EE8-447E-9043-E97A249A5184}"/>
                </a:ext>
              </a:extLst>
            </p:cNvPr>
            <p:cNvSpPr/>
            <p:nvPr/>
          </p:nvSpPr>
          <p:spPr>
            <a:xfrm>
              <a:off x="2097078" y="4848208"/>
              <a:ext cx="300444" cy="181935"/>
            </a:xfrm>
            <a:prstGeom prst="ellipse">
              <a:avLst/>
            </a:prstGeom>
            <a:noFill/>
            <a:ln w="28575">
              <a:solidFill>
                <a:schemeClr val="tx1"/>
              </a:solidFill>
            </a:ln>
            <a:scene3d>
              <a:camera prst="orthographicFront">
                <a:rot lat="3300000" lon="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cs typeface="Arial" panose="020B0604020202020204" pitchFamily="34" charset="0"/>
              </a:endParaRPr>
            </a:p>
          </p:txBody>
        </p:sp>
        <p:sp>
          <p:nvSpPr>
            <p:cNvPr id="173" name="Oval 172">
              <a:extLst>
                <a:ext uri="{FF2B5EF4-FFF2-40B4-BE49-F238E27FC236}">
                  <a16:creationId xmlns:a16="http://schemas.microsoft.com/office/drawing/2014/main" id="{00545C53-212B-463E-AD54-4711D9BB7BB5}"/>
                </a:ext>
              </a:extLst>
            </p:cNvPr>
            <p:cNvSpPr/>
            <p:nvPr/>
          </p:nvSpPr>
          <p:spPr>
            <a:xfrm>
              <a:off x="1994168" y="4870136"/>
              <a:ext cx="486662" cy="280286"/>
            </a:xfrm>
            <a:prstGeom prst="ellipse">
              <a:avLst/>
            </a:prstGeom>
            <a:noFill/>
            <a:ln w="28575">
              <a:solidFill>
                <a:schemeClr val="tx1"/>
              </a:solidFill>
            </a:ln>
            <a:scene3d>
              <a:camera prst="orthographicFront">
                <a:rot lat="3300000" lon="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cs typeface="Arial" panose="020B0604020202020204" pitchFamily="34" charset="0"/>
              </a:endParaRPr>
            </a:p>
          </p:txBody>
        </p:sp>
      </p:grpSp>
      <p:sp>
        <p:nvSpPr>
          <p:cNvPr id="174" name="Freeform 49">
            <a:extLst>
              <a:ext uri="{FF2B5EF4-FFF2-40B4-BE49-F238E27FC236}">
                <a16:creationId xmlns:a16="http://schemas.microsoft.com/office/drawing/2014/main" id="{F5C977DD-8BD7-4B6E-A6E5-1538208FD8F3}"/>
              </a:ext>
            </a:extLst>
          </p:cNvPr>
          <p:cNvSpPr/>
          <p:nvPr/>
        </p:nvSpPr>
        <p:spPr>
          <a:xfrm>
            <a:off x="8992072" y="4030865"/>
            <a:ext cx="90596" cy="893076"/>
          </a:xfrm>
          <a:custGeom>
            <a:avLst/>
            <a:gdLst>
              <a:gd name="connsiteX0" fmla="*/ 514750 w 554418"/>
              <a:gd name="connsiteY0" fmla="*/ 0 h 904906"/>
              <a:gd name="connsiteX1" fmla="*/ 507130 w 554418"/>
              <a:gd name="connsiteY1" fmla="*/ 548640 h 904906"/>
              <a:gd name="connsiteX2" fmla="*/ 42310 w 554418"/>
              <a:gd name="connsiteY2" fmla="*/ 868680 h 904906"/>
              <a:gd name="connsiteX3" fmla="*/ 49930 w 554418"/>
              <a:gd name="connsiteY3" fmla="*/ 883920 h 904906"/>
              <a:gd name="connsiteX0" fmla="*/ 472440 w 512108"/>
              <a:gd name="connsiteY0" fmla="*/ 0 h 868680"/>
              <a:gd name="connsiteX1" fmla="*/ 464820 w 512108"/>
              <a:gd name="connsiteY1" fmla="*/ 548640 h 868680"/>
              <a:gd name="connsiteX2" fmla="*/ 0 w 512108"/>
              <a:gd name="connsiteY2" fmla="*/ 868680 h 868680"/>
              <a:gd name="connsiteX0" fmla="*/ 472440 w 504968"/>
              <a:gd name="connsiteY0" fmla="*/ 0 h 868680"/>
              <a:gd name="connsiteX1" fmla="*/ 481312 w 504968"/>
              <a:gd name="connsiteY1" fmla="*/ 423359 h 868680"/>
              <a:gd name="connsiteX2" fmla="*/ 464820 w 504968"/>
              <a:gd name="connsiteY2" fmla="*/ 548640 h 868680"/>
              <a:gd name="connsiteX3" fmla="*/ 0 w 504968"/>
              <a:gd name="connsiteY3" fmla="*/ 868680 h 868680"/>
              <a:gd name="connsiteX0" fmla="*/ 472440 w 515106"/>
              <a:gd name="connsiteY0" fmla="*/ 0 h 868680"/>
              <a:gd name="connsiteX1" fmla="*/ 481312 w 515106"/>
              <a:gd name="connsiteY1" fmla="*/ 423359 h 868680"/>
              <a:gd name="connsiteX2" fmla="*/ 0 w 515106"/>
              <a:gd name="connsiteY2" fmla="*/ 868680 h 868680"/>
              <a:gd name="connsiteX0" fmla="*/ 478915 w 516736"/>
              <a:gd name="connsiteY0" fmla="*/ 0 h 636559"/>
              <a:gd name="connsiteX1" fmla="*/ 481312 w 516736"/>
              <a:gd name="connsiteY1" fmla="*/ 191238 h 636559"/>
              <a:gd name="connsiteX2" fmla="*/ 0 w 516736"/>
              <a:gd name="connsiteY2" fmla="*/ 636559 h 636559"/>
              <a:gd name="connsiteX0" fmla="*/ 478915 w 490917"/>
              <a:gd name="connsiteY0" fmla="*/ 0 h 636559"/>
              <a:gd name="connsiteX1" fmla="*/ 440304 w 490917"/>
              <a:gd name="connsiteY1" fmla="*/ 404682 h 636559"/>
              <a:gd name="connsiteX2" fmla="*/ 0 w 490917"/>
              <a:gd name="connsiteY2" fmla="*/ 636559 h 636559"/>
            </a:gdLst>
            <a:ahLst/>
            <a:cxnLst>
              <a:cxn ang="0">
                <a:pos x="connsiteX0" y="connsiteY0"/>
              </a:cxn>
              <a:cxn ang="0">
                <a:pos x="connsiteX1" y="connsiteY1"/>
              </a:cxn>
              <a:cxn ang="0">
                <a:pos x="connsiteX2" y="connsiteY2"/>
              </a:cxn>
            </a:cxnLst>
            <a:rect l="l" t="t" r="r" b="b"/>
            <a:pathLst>
              <a:path w="490917" h="636559">
                <a:moveTo>
                  <a:pt x="478915" y="0"/>
                </a:moveTo>
                <a:cubicBezTo>
                  <a:pt x="483631" y="67447"/>
                  <a:pt x="519044" y="259902"/>
                  <a:pt x="440304" y="404682"/>
                </a:cubicBezTo>
                <a:cubicBezTo>
                  <a:pt x="361564" y="549462"/>
                  <a:pt x="100273" y="543784"/>
                  <a:pt x="0" y="636559"/>
                </a:cubicBezTo>
              </a:path>
            </a:pathLst>
          </a:cu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175" name="Rectangle 174">
            <a:extLst>
              <a:ext uri="{FF2B5EF4-FFF2-40B4-BE49-F238E27FC236}">
                <a16:creationId xmlns:a16="http://schemas.microsoft.com/office/drawing/2014/main" id="{5B37023A-9B29-485B-8163-C3BE2E868448}"/>
              </a:ext>
            </a:extLst>
          </p:cNvPr>
          <p:cNvSpPr/>
          <p:nvPr/>
        </p:nvSpPr>
        <p:spPr>
          <a:xfrm>
            <a:off x="10023392" y="5733303"/>
            <a:ext cx="455492" cy="70017"/>
          </a:xfrm>
          <a:prstGeom prst="rect">
            <a:avLst/>
          </a:prstGeom>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176" name="Rectangle 175">
            <a:extLst>
              <a:ext uri="{FF2B5EF4-FFF2-40B4-BE49-F238E27FC236}">
                <a16:creationId xmlns:a16="http://schemas.microsoft.com/office/drawing/2014/main" id="{A75AA007-AE06-41F8-9513-91FFD16E27A0}"/>
              </a:ext>
            </a:extLst>
          </p:cNvPr>
          <p:cNvSpPr/>
          <p:nvPr/>
        </p:nvSpPr>
        <p:spPr>
          <a:xfrm>
            <a:off x="8765496" y="4062909"/>
            <a:ext cx="660040" cy="790227"/>
          </a:xfrm>
          <a:prstGeom prst="rect">
            <a:avLst/>
          </a:prstGeom>
          <a:noFill/>
          <a:ln w="3810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cxnSp>
        <p:nvCxnSpPr>
          <p:cNvPr id="177" name="Straight Arrow Connector 176">
            <a:extLst>
              <a:ext uri="{FF2B5EF4-FFF2-40B4-BE49-F238E27FC236}">
                <a16:creationId xmlns:a16="http://schemas.microsoft.com/office/drawing/2014/main" id="{A8D7CFA9-EC37-4ED6-AAB0-95B93E97B015}"/>
              </a:ext>
            </a:extLst>
          </p:cNvPr>
          <p:cNvCxnSpPr>
            <a:cxnSpLocks/>
          </p:cNvCxnSpPr>
          <p:nvPr/>
        </p:nvCxnSpPr>
        <p:spPr>
          <a:xfrm flipH="1" flipV="1">
            <a:off x="6523665" y="1058436"/>
            <a:ext cx="2245029" cy="3016573"/>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81" name="TextBox 180">
            <a:extLst>
              <a:ext uri="{FF2B5EF4-FFF2-40B4-BE49-F238E27FC236}">
                <a16:creationId xmlns:a16="http://schemas.microsoft.com/office/drawing/2014/main" id="{107D0BE1-9AF1-4066-9B16-65DD50BD2C48}"/>
              </a:ext>
            </a:extLst>
          </p:cNvPr>
          <p:cNvSpPr txBox="1"/>
          <p:nvPr/>
        </p:nvSpPr>
        <p:spPr>
          <a:xfrm>
            <a:off x="9439854" y="672652"/>
            <a:ext cx="1667728" cy="646331"/>
          </a:xfrm>
          <a:prstGeom prst="rect">
            <a:avLst/>
          </a:prstGeom>
          <a:noFill/>
        </p:spPr>
        <p:txBody>
          <a:bodyPr wrap="square" rtlCol="0">
            <a:spAutoFit/>
          </a:bodyPr>
          <a:lstStyle/>
          <a:p>
            <a:pPr algn="ctr"/>
            <a:r>
              <a:rPr lang="en-US" b="1" dirty="0">
                <a:latin typeface="Arial" panose="020B0604020202020204" pitchFamily="34" charset="0"/>
                <a:cs typeface="Arial" panose="020B0604020202020204" pitchFamily="34" charset="0"/>
              </a:rPr>
              <a:t>Mechanical Extrusion</a:t>
            </a:r>
          </a:p>
        </p:txBody>
      </p:sp>
      <p:sp>
        <p:nvSpPr>
          <p:cNvPr id="182" name="Rectangle 181">
            <a:extLst>
              <a:ext uri="{FF2B5EF4-FFF2-40B4-BE49-F238E27FC236}">
                <a16:creationId xmlns:a16="http://schemas.microsoft.com/office/drawing/2014/main" id="{BEE785E5-E06E-44B6-886C-2320B2699B96}"/>
              </a:ext>
            </a:extLst>
          </p:cNvPr>
          <p:cNvSpPr/>
          <p:nvPr/>
        </p:nvSpPr>
        <p:spPr>
          <a:xfrm>
            <a:off x="7398500" y="6123783"/>
            <a:ext cx="2243284" cy="445200"/>
          </a:xfrm>
          <a:prstGeom prst="rect">
            <a:avLst/>
          </a:prstGeom>
          <a:noFill/>
          <a:ln>
            <a:noFill/>
          </a:ln>
        </p:spPr>
        <p:style>
          <a:lnRef idx="2">
            <a:schemeClr val="dk1"/>
          </a:lnRef>
          <a:fillRef idx="1">
            <a:schemeClr val="lt1"/>
          </a:fillRef>
          <a:effectRef idx="0">
            <a:schemeClr val="dk1"/>
          </a:effectRef>
          <a:fontRef idx="minor">
            <a:schemeClr val="dk1"/>
          </a:fontRef>
        </p:style>
        <p:txBody>
          <a:bodyPr rtlCol="0" anchor="ctr"/>
          <a:lstStyle/>
          <a:p>
            <a:pPr algn="ctr"/>
            <a:r>
              <a:rPr lang="en-US" b="1" dirty="0">
                <a:latin typeface="Arial" panose="020B0604020202020204" pitchFamily="34" charset="0"/>
                <a:cs typeface="Arial" panose="020B0604020202020204" pitchFamily="34" charset="0"/>
              </a:rPr>
              <a:t>Stationary Collector </a:t>
            </a:r>
          </a:p>
        </p:txBody>
      </p:sp>
      <p:sp>
        <p:nvSpPr>
          <p:cNvPr id="184" name="Rectangle 183">
            <a:extLst>
              <a:ext uri="{FF2B5EF4-FFF2-40B4-BE49-F238E27FC236}">
                <a16:creationId xmlns:a16="http://schemas.microsoft.com/office/drawing/2014/main" id="{E8A87557-88AE-40E0-8F5A-2C709EBFD107}"/>
              </a:ext>
            </a:extLst>
          </p:cNvPr>
          <p:cNvSpPr/>
          <p:nvPr/>
        </p:nvSpPr>
        <p:spPr>
          <a:xfrm>
            <a:off x="8584075" y="4894456"/>
            <a:ext cx="960605" cy="384348"/>
          </a:xfrm>
          <a:prstGeom prst="rect">
            <a:avLst/>
          </a:prstGeom>
          <a:noFill/>
          <a:ln w="28575">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185" name="TextBox 184">
            <a:extLst>
              <a:ext uri="{FF2B5EF4-FFF2-40B4-BE49-F238E27FC236}">
                <a16:creationId xmlns:a16="http://schemas.microsoft.com/office/drawing/2014/main" id="{070E85B5-4F8B-4762-95B9-A56EBEEB6F0A}"/>
              </a:ext>
            </a:extLst>
          </p:cNvPr>
          <p:cNvSpPr txBox="1"/>
          <p:nvPr/>
        </p:nvSpPr>
        <p:spPr>
          <a:xfrm>
            <a:off x="10668065" y="3349184"/>
            <a:ext cx="1603150" cy="923330"/>
          </a:xfrm>
          <a:prstGeom prst="rect">
            <a:avLst/>
          </a:prstGeom>
          <a:noFill/>
        </p:spPr>
        <p:txBody>
          <a:bodyPr wrap="square" rtlCol="0">
            <a:spAutoFit/>
          </a:bodyPr>
          <a:lstStyle/>
          <a:p>
            <a:pPr algn="ctr"/>
            <a:r>
              <a:rPr lang="en-US" b="1" dirty="0">
                <a:solidFill>
                  <a:srgbClr val="00B050"/>
                </a:solidFill>
                <a:latin typeface="Arial" panose="020B0604020202020204" pitchFamily="34" charset="0"/>
                <a:cs typeface="Arial" panose="020B0604020202020204" pitchFamily="34" charset="0"/>
              </a:rPr>
              <a:t>Limited</a:t>
            </a:r>
          </a:p>
          <a:p>
            <a:pPr algn="ctr"/>
            <a:r>
              <a:rPr lang="en-US" b="1" dirty="0">
                <a:solidFill>
                  <a:srgbClr val="00B050"/>
                </a:solidFill>
                <a:latin typeface="Arial" panose="020B0604020202020204" pitchFamily="34" charset="0"/>
                <a:cs typeface="Arial" panose="020B0604020202020204" pitchFamily="34" charset="0"/>
              </a:rPr>
              <a:t>Chaotic </a:t>
            </a:r>
          </a:p>
          <a:p>
            <a:pPr algn="ctr"/>
            <a:r>
              <a:rPr lang="en-US" b="1" dirty="0">
                <a:solidFill>
                  <a:srgbClr val="00B050"/>
                </a:solidFill>
                <a:latin typeface="Arial" panose="020B0604020202020204" pitchFamily="34" charset="0"/>
                <a:cs typeface="Arial" panose="020B0604020202020204" pitchFamily="34" charset="0"/>
              </a:rPr>
              <a:t>Jet Regime</a:t>
            </a:r>
          </a:p>
        </p:txBody>
      </p:sp>
      <p:cxnSp>
        <p:nvCxnSpPr>
          <p:cNvPr id="186" name="Straight Arrow Connector 185">
            <a:extLst>
              <a:ext uri="{FF2B5EF4-FFF2-40B4-BE49-F238E27FC236}">
                <a16:creationId xmlns:a16="http://schemas.microsoft.com/office/drawing/2014/main" id="{3042D37A-8224-46DC-8DC2-CAD0EE2AE714}"/>
              </a:ext>
            </a:extLst>
          </p:cNvPr>
          <p:cNvCxnSpPr>
            <a:cxnSpLocks/>
          </p:cNvCxnSpPr>
          <p:nvPr/>
        </p:nvCxnSpPr>
        <p:spPr>
          <a:xfrm flipV="1">
            <a:off x="9539317" y="4108297"/>
            <a:ext cx="1251254" cy="769395"/>
          </a:xfrm>
          <a:prstGeom prst="straightConnector1">
            <a:avLst/>
          </a:prstGeom>
          <a:ln>
            <a:solidFill>
              <a:srgbClr val="00B050"/>
            </a:solidFill>
            <a:tailEnd type="triangle"/>
          </a:ln>
        </p:spPr>
        <p:style>
          <a:lnRef idx="1">
            <a:schemeClr val="accent1"/>
          </a:lnRef>
          <a:fillRef idx="0">
            <a:schemeClr val="accent1"/>
          </a:fillRef>
          <a:effectRef idx="0">
            <a:schemeClr val="accent1"/>
          </a:effectRef>
          <a:fontRef idx="minor">
            <a:schemeClr val="tx1"/>
          </a:fontRef>
        </p:style>
      </p:cxnSp>
      <p:sp>
        <p:nvSpPr>
          <p:cNvPr id="188" name="TextBox 187">
            <a:extLst>
              <a:ext uri="{FF2B5EF4-FFF2-40B4-BE49-F238E27FC236}">
                <a16:creationId xmlns:a16="http://schemas.microsoft.com/office/drawing/2014/main" id="{38ABE796-F151-4FD2-ABF1-B2D953BB183F}"/>
              </a:ext>
            </a:extLst>
          </p:cNvPr>
          <p:cNvSpPr txBox="1"/>
          <p:nvPr/>
        </p:nvSpPr>
        <p:spPr>
          <a:xfrm>
            <a:off x="8539772" y="2658479"/>
            <a:ext cx="1176424" cy="646331"/>
          </a:xfrm>
          <a:prstGeom prst="rect">
            <a:avLst/>
          </a:prstGeom>
          <a:noFill/>
        </p:spPr>
        <p:txBody>
          <a:bodyPr wrap="square" rtlCol="0">
            <a:spAutoFit/>
          </a:bodyPr>
          <a:lstStyle/>
          <a:p>
            <a:pPr algn="ctr"/>
            <a:r>
              <a:rPr lang="en-US" dirty="0">
                <a:latin typeface="Arial" panose="020B0604020202020204" pitchFamily="34" charset="0"/>
                <a:cs typeface="Arial" panose="020B0604020202020204" pitchFamily="34" charset="0"/>
              </a:rPr>
              <a:t>Polymer Melt</a:t>
            </a:r>
          </a:p>
        </p:txBody>
      </p:sp>
      <p:sp>
        <p:nvSpPr>
          <p:cNvPr id="194" name="Right Arrow 107">
            <a:extLst>
              <a:ext uri="{FF2B5EF4-FFF2-40B4-BE49-F238E27FC236}">
                <a16:creationId xmlns:a16="http://schemas.microsoft.com/office/drawing/2014/main" id="{B5ECE8CC-4D64-4AA4-B566-08855DCFC4B3}"/>
              </a:ext>
            </a:extLst>
          </p:cNvPr>
          <p:cNvSpPr/>
          <p:nvPr/>
        </p:nvSpPr>
        <p:spPr>
          <a:xfrm flipH="1">
            <a:off x="9517297" y="2665864"/>
            <a:ext cx="442204" cy="637497"/>
          </a:xfrm>
          <a:prstGeom prst="rightArrow">
            <a:avLst/>
          </a:prstGeom>
          <a:solidFill>
            <a:srgbClr val="FFC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195" name="TextBox 194">
            <a:extLst>
              <a:ext uri="{FF2B5EF4-FFF2-40B4-BE49-F238E27FC236}">
                <a16:creationId xmlns:a16="http://schemas.microsoft.com/office/drawing/2014/main" id="{1F6A97B4-7B32-4F36-B8DC-CFD89EA052E4}"/>
              </a:ext>
            </a:extLst>
          </p:cNvPr>
          <p:cNvSpPr txBox="1"/>
          <p:nvPr/>
        </p:nvSpPr>
        <p:spPr>
          <a:xfrm>
            <a:off x="9539317" y="3781640"/>
            <a:ext cx="1055890" cy="369332"/>
          </a:xfrm>
          <a:prstGeom prst="rect">
            <a:avLst/>
          </a:prstGeom>
          <a:noFill/>
        </p:spPr>
        <p:txBody>
          <a:bodyPr wrap="square" rtlCol="0">
            <a:spAutoFit/>
          </a:bodyPr>
          <a:lstStyle/>
          <a:p>
            <a:pPr algn="ctr"/>
            <a:r>
              <a:rPr lang="en-US" b="1" dirty="0">
                <a:solidFill>
                  <a:srgbClr val="0070C0"/>
                </a:solidFill>
                <a:latin typeface="Arial" panose="020B0604020202020204" pitchFamily="34" charset="0"/>
                <a:cs typeface="Arial" panose="020B0604020202020204" pitchFamily="34" charset="0"/>
              </a:rPr>
              <a:t>Cooling</a:t>
            </a:r>
          </a:p>
        </p:txBody>
      </p:sp>
      <p:sp>
        <p:nvSpPr>
          <p:cNvPr id="196" name="Right Arrow 135">
            <a:extLst>
              <a:ext uri="{FF2B5EF4-FFF2-40B4-BE49-F238E27FC236}">
                <a16:creationId xmlns:a16="http://schemas.microsoft.com/office/drawing/2014/main" id="{7BADA4DC-FD55-46F5-860A-12A22E629A76}"/>
              </a:ext>
            </a:extLst>
          </p:cNvPr>
          <p:cNvSpPr/>
          <p:nvPr/>
        </p:nvSpPr>
        <p:spPr>
          <a:xfrm flipH="1">
            <a:off x="9257378" y="4119426"/>
            <a:ext cx="442204" cy="142424"/>
          </a:xfrm>
          <a:prstGeom prst="rightArrow">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197" name="Right Arrow 137">
            <a:extLst>
              <a:ext uri="{FF2B5EF4-FFF2-40B4-BE49-F238E27FC236}">
                <a16:creationId xmlns:a16="http://schemas.microsoft.com/office/drawing/2014/main" id="{E920FA43-6970-4BE0-AFE8-3C80FFD3E421}"/>
              </a:ext>
            </a:extLst>
          </p:cNvPr>
          <p:cNvSpPr/>
          <p:nvPr/>
        </p:nvSpPr>
        <p:spPr>
          <a:xfrm flipH="1">
            <a:off x="9278974" y="4323685"/>
            <a:ext cx="442204" cy="142424"/>
          </a:xfrm>
          <a:prstGeom prst="rightArrow">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198" name="Right Arrow 141">
            <a:extLst>
              <a:ext uri="{FF2B5EF4-FFF2-40B4-BE49-F238E27FC236}">
                <a16:creationId xmlns:a16="http://schemas.microsoft.com/office/drawing/2014/main" id="{DFC2FA9F-4A46-4ED8-A425-92106C4610D2}"/>
              </a:ext>
            </a:extLst>
          </p:cNvPr>
          <p:cNvSpPr/>
          <p:nvPr/>
        </p:nvSpPr>
        <p:spPr>
          <a:xfrm flipH="1">
            <a:off x="9278974" y="4522918"/>
            <a:ext cx="442204" cy="142424"/>
          </a:xfrm>
          <a:prstGeom prst="rightArrow">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pic>
        <p:nvPicPr>
          <p:cNvPr id="199" name="Picture 198">
            <a:extLst>
              <a:ext uri="{FF2B5EF4-FFF2-40B4-BE49-F238E27FC236}">
                <a16:creationId xmlns:a16="http://schemas.microsoft.com/office/drawing/2014/main" id="{BC69CC60-A21C-438C-B79E-A4113693BB88}"/>
              </a:ext>
            </a:extLst>
          </p:cNvPr>
          <p:cNvPicPr>
            <a:picLocks noChangeAspect="1"/>
          </p:cNvPicPr>
          <p:nvPr/>
        </p:nvPicPr>
        <p:blipFill rotWithShape="1">
          <a:blip r:embed="rId3">
            <a:extLst>
              <a:ext uri="{28A0092B-C50C-407E-A947-70E740481C1C}">
                <a14:useLocalDpi xmlns:a14="http://schemas.microsoft.com/office/drawing/2010/main" val="0"/>
              </a:ext>
            </a:extLst>
          </a:blip>
          <a:srcRect l="12672" t="-1026" r="14070" b="1"/>
          <a:stretch/>
        </p:blipFill>
        <p:spPr>
          <a:xfrm>
            <a:off x="10003598" y="2611643"/>
            <a:ext cx="402673" cy="630821"/>
          </a:xfrm>
          <a:prstGeom prst="rect">
            <a:avLst/>
          </a:prstGeom>
        </p:spPr>
      </p:pic>
      <p:sp>
        <p:nvSpPr>
          <p:cNvPr id="200" name="Right Arrow 142">
            <a:extLst>
              <a:ext uri="{FF2B5EF4-FFF2-40B4-BE49-F238E27FC236}">
                <a16:creationId xmlns:a16="http://schemas.microsoft.com/office/drawing/2014/main" id="{84987CF3-C375-41AF-AE21-643ADCCC86B8}"/>
              </a:ext>
            </a:extLst>
          </p:cNvPr>
          <p:cNvSpPr/>
          <p:nvPr/>
        </p:nvSpPr>
        <p:spPr>
          <a:xfrm>
            <a:off x="8238715" y="2680279"/>
            <a:ext cx="442204" cy="637497"/>
          </a:xfrm>
          <a:prstGeom prst="rightArrow">
            <a:avLst/>
          </a:prstGeom>
          <a:solidFill>
            <a:srgbClr val="FFC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201" name="Oval 200">
            <a:extLst>
              <a:ext uri="{FF2B5EF4-FFF2-40B4-BE49-F238E27FC236}">
                <a16:creationId xmlns:a16="http://schemas.microsoft.com/office/drawing/2014/main" id="{9A048E30-6E4E-47DB-BD98-9CC88D6ABC7F}"/>
              </a:ext>
            </a:extLst>
          </p:cNvPr>
          <p:cNvSpPr/>
          <p:nvPr/>
        </p:nvSpPr>
        <p:spPr>
          <a:xfrm>
            <a:off x="8765788" y="3581774"/>
            <a:ext cx="281149" cy="262631"/>
          </a:xfrm>
          <a:prstGeom prst="ellipse">
            <a:avLst/>
          </a:pr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a:ln w="0"/>
                <a:solidFill>
                  <a:schemeClr val="tx1"/>
                </a:solidFill>
                <a:latin typeface="Arial" panose="020B0604020202020204" pitchFamily="34" charset="0"/>
                <a:cs typeface="Arial" panose="020B0604020202020204" pitchFamily="34" charset="0"/>
              </a:rPr>
              <a:t>+</a:t>
            </a:r>
          </a:p>
        </p:txBody>
      </p:sp>
      <p:sp>
        <p:nvSpPr>
          <p:cNvPr id="202" name="Oval 201">
            <a:extLst>
              <a:ext uri="{FF2B5EF4-FFF2-40B4-BE49-F238E27FC236}">
                <a16:creationId xmlns:a16="http://schemas.microsoft.com/office/drawing/2014/main" id="{138727AA-B939-4097-A07C-7E7A0D33ADEE}"/>
              </a:ext>
            </a:extLst>
          </p:cNvPr>
          <p:cNvSpPr/>
          <p:nvPr/>
        </p:nvSpPr>
        <p:spPr>
          <a:xfrm>
            <a:off x="9138481" y="3579033"/>
            <a:ext cx="280987" cy="257617"/>
          </a:xfrm>
          <a:prstGeom prst="ellipse">
            <a:avLst/>
          </a:pr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a:ln w="0"/>
                <a:solidFill>
                  <a:schemeClr val="tx1"/>
                </a:solidFill>
                <a:latin typeface="Arial" panose="020B0604020202020204" pitchFamily="34" charset="0"/>
                <a:cs typeface="Arial" panose="020B0604020202020204" pitchFamily="34" charset="0"/>
              </a:rPr>
              <a:t>+</a:t>
            </a:r>
          </a:p>
        </p:txBody>
      </p:sp>
      <p:sp>
        <p:nvSpPr>
          <p:cNvPr id="206" name="TextBox 205">
            <a:extLst>
              <a:ext uri="{FF2B5EF4-FFF2-40B4-BE49-F238E27FC236}">
                <a16:creationId xmlns:a16="http://schemas.microsoft.com/office/drawing/2014/main" id="{5153BCFE-D283-4BEA-A526-E22FA9285A33}"/>
              </a:ext>
            </a:extLst>
          </p:cNvPr>
          <p:cNvSpPr txBox="1"/>
          <p:nvPr/>
        </p:nvSpPr>
        <p:spPr>
          <a:xfrm>
            <a:off x="7801021" y="192034"/>
            <a:ext cx="2835234" cy="400110"/>
          </a:xfrm>
          <a:prstGeom prst="rect">
            <a:avLst/>
          </a:prstGeom>
          <a:noFill/>
        </p:spPr>
        <p:txBody>
          <a:bodyPr wrap="square" rtlCol="0">
            <a:spAutoFit/>
          </a:bodyPr>
          <a:lstStyle/>
          <a:p>
            <a:pPr algn="ctr"/>
            <a:r>
              <a:rPr lang="en-US" sz="2000" b="1" dirty="0">
                <a:latin typeface="Arial" panose="020B0604020202020204" pitchFamily="34" charset="0"/>
                <a:cs typeface="Arial" panose="020B0604020202020204" pitchFamily="34" charset="0"/>
              </a:rPr>
              <a:t> Melt Electrospinning</a:t>
            </a:r>
          </a:p>
        </p:txBody>
      </p:sp>
      <p:grpSp>
        <p:nvGrpSpPr>
          <p:cNvPr id="2" name="Group 1">
            <a:extLst>
              <a:ext uri="{FF2B5EF4-FFF2-40B4-BE49-F238E27FC236}">
                <a16:creationId xmlns:a16="http://schemas.microsoft.com/office/drawing/2014/main" id="{5CA0B90B-B5C8-4FA0-A94A-0CB39327B068}"/>
              </a:ext>
            </a:extLst>
          </p:cNvPr>
          <p:cNvGrpSpPr/>
          <p:nvPr/>
        </p:nvGrpSpPr>
        <p:grpSpPr>
          <a:xfrm>
            <a:off x="6645242" y="3986563"/>
            <a:ext cx="2311559" cy="1228411"/>
            <a:chOff x="5905625" y="4709277"/>
            <a:chExt cx="2311559" cy="1228411"/>
          </a:xfrm>
        </p:grpSpPr>
        <p:cxnSp>
          <p:nvCxnSpPr>
            <p:cNvPr id="207" name="Straight Arrow Connector 206">
              <a:extLst>
                <a:ext uri="{FF2B5EF4-FFF2-40B4-BE49-F238E27FC236}">
                  <a16:creationId xmlns:a16="http://schemas.microsoft.com/office/drawing/2014/main" id="{8ADB72D6-F5FD-4B42-A3FD-288DD709A379}"/>
                </a:ext>
              </a:extLst>
            </p:cNvPr>
            <p:cNvCxnSpPr/>
            <p:nvPr/>
          </p:nvCxnSpPr>
          <p:spPr>
            <a:xfrm>
              <a:off x="6023644" y="4709277"/>
              <a:ext cx="0" cy="1228411"/>
            </a:xfrm>
            <a:prstGeom prst="straightConnector1">
              <a:avLst/>
            </a:prstGeom>
            <a:ln w="28575">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208" name="Rectangle 207">
              <a:extLst>
                <a:ext uri="{FF2B5EF4-FFF2-40B4-BE49-F238E27FC236}">
                  <a16:creationId xmlns:a16="http://schemas.microsoft.com/office/drawing/2014/main" id="{53F442DC-449A-474A-8253-22956604C30C}"/>
                </a:ext>
              </a:extLst>
            </p:cNvPr>
            <p:cNvSpPr/>
            <p:nvPr/>
          </p:nvSpPr>
          <p:spPr>
            <a:xfrm>
              <a:off x="6006485" y="5055218"/>
              <a:ext cx="803052" cy="445200"/>
            </a:xfrm>
            <a:prstGeom prst="rect">
              <a:avLst/>
            </a:prstGeom>
            <a:noFill/>
            <a:ln>
              <a:noFill/>
            </a:ln>
          </p:spPr>
          <p:style>
            <a:lnRef idx="2">
              <a:schemeClr val="dk1"/>
            </a:lnRef>
            <a:fillRef idx="1">
              <a:schemeClr val="lt1"/>
            </a:fillRef>
            <a:effectRef idx="0">
              <a:schemeClr val="dk1"/>
            </a:effectRef>
            <a:fontRef idx="minor">
              <a:schemeClr val="dk1"/>
            </a:fontRef>
          </p:style>
          <p:txBody>
            <a:bodyPr rtlCol="0" anchor="ctr"/>
            <a:lstStyle/>
            <a:p>
              <a:pPr algn="ctr"/>
              <a:r>
                <a:rPr lang="en-US" b="1" dirty="0">
                  <a:latin typeface="Arial" panose="020B0604020202020204" pitchFamily="34" charset="0"/>
                  <a:cs typeface="Arial" panose="020B0604020202020204" pitchFamily="34" charset="0"/>
                </a:rPr>
                <a:t>TCD  </a:t>
              </a:r>
            </a:p>
          </p:txBody>
        </p:sp>
        <p:cxnSp>
          <p:nvCxnSpPr>
            <p:cNvPr id="209" name="Straight Connector 208">
              <a:extLst>
                <a:ext uri="{FF2B5EF4-FFF2-40B4-BE49-F238E27FC236}">
                  <a16:creationId xmlns:a16="http://schemas.microsoft.com/office/drawing/2014/main" id="{225E748C-BC12-4340-894A-271ABC2BDC8A}"/>
                </a:ext>
              </a:extLst>
            </p:cNvPr>
            <p:cNvCxnSpPr>
              <a:cxnSpLocks/>
            </p:cNvCxnSpPr>
            <p:nvPr/>
          </p:nvCxnSpPr>
          <p:spPr>
            <a:xfrm>
              <a:off x="5905625" y="4714247"/>
              <a:ext cx="2311559" cy="30056"/>
            </a:xfrm>
            <a:prstGeom prst="line">
              <a:avLst/>
            </a:prstGeom>
            <a:ln w="1905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210" name="Straight Connector 209">
              <a:extLst>
                <a:ext uri="{FF2B5EF4-FFF2-40B4-BE49-F238E27FC236}">
                  <a16:creationId xmlns:a16="http://schemas.microsoft.com/office/drawing/2014/main" id="{881C5BDC-4FF4-40B8-934B-A24C2E8EAE2C}"/>
                </a:ext>
              </a:extLst>
            </p:cNvPr>
            <p:cNvCxnSpPr/>
            <p:nvPr/>
          </p:nvCxnSpPr>
          <p:spPr>
            <a:xfrm>
              <a:off x="5905625" y="5937688"/>
              <a:ext cx="764227" cy="0"/>
            </a:xfrm>
            <a:prstGeom prst="line">
              <a:avLst/>
            </a:prstGeom>
            <a:ln w="19050">
              <a:solidFill>
                <a:schemeClr val="tx1"/>
              </a:solidFill>
              <a:prstDash val="dash"/>
            </a:ln>
          </p:spPr>
          <p:style>
            <a:lnRef idx="1">
              <a:schemeClr val="accent1"/>
            </a:lnRef>
            <a:fillRef idx="0">
              <a:schemeClr val="accent1"/>
            </a:fillRef>
            <a:effectRef idx="0">
              <a:schemeClr val="accent1"/>
            </a:effectRef>
            <a:fontRef idx="minor">
              <a:schemeClr val="tx1"/>
            </a:fontRef>
          </p:style>
        </p:cxnSp>
      </p:grpSp>
      <p:cxnSp>
        <p:nvCxnSpPr>
          <p:cNvPr id="212" name="Straight Arrow Connector 211">
            <a:extLst>
              <a:ext uri="{FF2B5EF4-FFF2-40B4-BE49-F238E27FC236}">
                <a16:creationId xmlns:a16="http://schemas.microsoft.com/office/drawing/2014/main" id="{07F0D979-3A8A-4FA0-A090-7CBCC8438244}"/>
              </a:ext>
            </a:extLst>
          </p:cNvPr>
          <p:cNvCxnSpPr>
            <a:cxnSpLocks/>
          </p:cNvCxnSpPr>
          <p:nvPr/>
        </p:nvCxnSpPr>
        <p:spPr>
          <a:xfrm flipH="1" flipV="1">
            <a:off x="6536697" y="3328748"/>
            <a:ext cx="2228800" cy="1465014"/>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213" name="Rectangle 212">
            <a:extLst>
              <a:ext uri="{FF2B5EF4-FFF2-40B4-BE49-F238E27FC236}">
                <a16:creationId xmlns:a16="http://schemas.microsoft.com/office/drawing/2014/main" id="{9481CEEC-832C-4B06-99D6-BB672E915FEF}"/>
              </a:ext>
            </a:extLst>
          </p:cNvPr>
          <p:cNvSpPr/>
          <p:nvPr/>
        </p:nvSpPr>
        <p:spPr>
          <a:xfrm>
            <a:off x="10781943" y="4284663"/>
            <a:ext cx="1505694" cy="445200"/>
          </a:xfrm>
          <a:prstGeom prst="rect">
            <a:avLst/>
          </a:prstGeom>
          <a:noFill/>
          <a:ln>
            <a:noFill/>
          </a:ln>
        </p:spPr>
        <p:style>
          <a:lnRef idx="2">
            <a:schemeClr val="dk1"/>
          </a:lnRef>
          <a:fillRef idx="1">
            <a:schemeClr val="lt1"/>
          </a:fillRef>
          <a:effectRef idx="0">
            <a:schemeClr val="dk1"/>
          </a:effectRef>
          <a:fontRef idx="minor">
            <a:schemeClr val="dk1"/>
          </a:fontRef>
        </p:style>
        <p:txBody>
          <a:bodyPr rtlCol="0" anchor="ctr"/>
          <a:lstStyle/>
          <a:p>
            <a:pPr algn="ctr"/>
            <a:r>
              <a:rPr lang="en-US" b="1" dirty="0">
                <a:latin typeface="Arial" panose="020B0604020202020204" pitchFamily="34" charset="0"/>
                <a:cs typeface="Arial" panose="020B0604020202020204" pitchFamily="34" charset="0"/>
              </a:rPr>
              <a:t>Vp &lt; 12 kV</a:t>
            </a:r>
          </a:p>
        </p:txBody>
      </p:sp>
      <p:sp>
        <p:nvSpPr>
          <p:cNvPr id="217" name="Right Arrow 135">
            <a:extLst>
              <a:ext uri="{FF2B5EF4-FFF2-40B4-BE49-F238E27FC236}">
                <a16:creationId xmlns:a16="http://schemas.microsoft.com/office/drawing/2014/main" id="{58B9CF28-49B1-4B16-B5C4-C721B2FA7F10}"/>
              </a:ext>
            </a:extLst>
          </p:cNvPr>
          <p:cNvSpPr/>
          <p:nvPr/>
        </p:nvSpPr>
        <p:spPr>
          <a:xfrm rot="10800000">
            <a:off x="1718665" y="3915480"/>
            <a:ext cx="442204" cy="142424"/>
          </a:xfrm>
          <a:prstGeom prst="rightArrow">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218" name="Right Arrow 137">
            <a:extLst>
              <a:ext uri="{FF2B5EF4-FFF2-40B4-BE49-F238E27FC236}">
                <a16:creationId xmlns:a16="http://schemas.microsoft.com/office/drawing/2014/main" id="{95B83833-689F-4FD7-AD56-7EC691AA5385}"/>
              </a:ext>
            </a:extLst>
          </p:cNvPr>
          <p:cNvSpPr/>
          <p:nvPr/>
        </p:nvSpPr>
        <p:spPr>
          <a:xfrm rot="10800000">
            <a:off x="1706639" y="4094233"/>
            <a:ext cx="442204" cy="142424"/>
          </a:xfrm>
          <a:prstGeom prst="rightArrow">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219" name="Right Arrow 141">
            <a:extLst>
              <a:ext uri="{FF2B5EF4-FFF2-40B4-BE49-F238E27FC236}">
                <a16:creationId xmlns:a16="http://schemas.microsoft.com/office/drawing/2014/main" id="{91963720-38A1-43C3-BC21-F210D2DB88DC}"/>
              </a:ext>
            </a:extLst>
          </p:cNvPr>
          <p:cNvSpPr/>
          <p:nvPr/>
        </p:nvSpPr>
        <p:spPr>
          <a:xfrm rot="10800000">
            <a:off x="1706639" y="4267611"/>
            <a:ext cx="442204" cy="142424"/>
          </a:xfrm>
          <a:prstGeom prst="rightArrow">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220" name="Rectangle 219">
            <a:extLst>
              <a:ext uri="{FF2B5EF4-FFF2-40B4-BE49-F238E27FC236}">
                <a16:creationId xmlns:a16="http://schemas.microsoft.com/office/drawing/2014/main" id="{2884A696-0E3B-475F-9657-DB2636430F16}"/>
              </a:ext>
            </a:extLst>
          </p:cNvPr>
          <p:cNvSpPr/>
          <p:nvPr/>
        </p:nvSpPr>
        <p:spPr>
          <a:xfrm>
            <a:off x="2208699" y="3893741"/>
            <a:ext cx="541148" cy="503539"/>
          </a:xfrm>
          <a:prstGeom prst="rect">
            <a:avLst/>
          </a:prstGeom>
          <a:noFill/>
          <a:ln w="3810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221" name="Rectangle 220">
            <a:extLst>
              <a:ext uri="{FF2B5EF4-FFF2-40B4-BE49-F238E27FC236}">
                <a16:creationId xmlns:a16="http://schemas.microsoft.com/office/drawing/2014/main" id="{B1B4EA39-1641-4168-92DF-642E870119B9}"/>
              </a:ext>
            </a:extLst>
          </p:cNvPr>
          <p:cNvSpPr/>
          <p:nvPr/>
        </p:nvSpPr>
        <p:spPr>
          <a:xfrm>
            <a:off x="2517214" y="624839"/>
            <a:ext cx="497563" cy="445200"/>
          </a:xfrm>
          <a:prstGeom prst="rect">
            <a:avLst/>
          </a:prstGeom>
          <a:noFill/>
          <a:ln>
            <a:noFill/>
          </a:ln>
        </p:spPr>
        <p:style>
          <a:lnRef idx="2">
            <a:schemeClr val="dk1"/>
          </a:lnRef>
          <a:fillRef idx="1">
            <a:schemeClr val="lt1"/>
          </a:fillRef>
          <a:effectRef idx="0">
            <a:schemeClr val="dk1"/>
          </a:effectRef>
          <a:fontRef idx="minor">
            <a:schemeClr val="dk1"/>
          </a:fontRef>
        </p:style>
        <p:txBody>
          <a:bodyPr rtlCol="0" anchor="ctr"/>
          <a:lstStyle/>
          <a:p>
            <a:pPr algn="ctr"/>
            <a:r>
              <a:rPr lang="en-US" b="1" dirty="0">
                <a:latin typeface="Arial" panose="020B0604020202020204" pitchFamily="34" charset="0"/>
                <a:cs typeface="Arial" panose="020B0604020202020204" pitchFamily="34" charset="0"/>
              </a:rPr>
              <a:t>Q  </a:t>
            </a:r>
          </a:p>
        </p:txBody>
      </p:sp>
      <p:sp>
        <p:nvSpPr>
          <p:cNvPr id="222" name="Rectangle 221">
            <a:extLst>
              <a:ext uri="{FF2B5EF4-FFF2-40B4-BE49-F238E27FC236}">
                <a16:creationId xmlns:a16="http://schemas.microsoft.com/office/drawing/2014/main" id="{41ADABF9-B8BD-47F8-B12D-1D16BB6453C3}"/>
              </a:ext>
            </a:extLst>
          </p:cNvPr>
          <p:cNvSpPr/>
          <p:nvPr/>
        </p:nvSpPr>
        <p:spPr>
          <a:xfrm>
            <a:off x="8567333" y="559901"/>
            <a:ext cx="497563" cy="445200"/>
          </a:xfrm>
          <a:prstGeom prst="rect">
            <a:avLst/>
          </a:prstGeom>
          <a:noFill/>
          <a:ln>
            <a:noFill/>
          </a:ln>
        </p:spPr>
        <p:style>
          <a:lnRef idx="2">
            <a:schemeClr val="dk1"/>
          </a:lnRef>
          <a:fillRef idx="1">
            <a:schemeClr val="lt1"/>
          </a:fillRef>
          <a:effectRef idx="0">
            <a:schemeClr val="dk1"/>
          </a:effectRef>
          <a:fontRef idx="minor">
            <a:schemeClr val="dk1"/>
          </a:fontRef>
        </p:style>
        <p:txBody>
          <a:bodyPr rtlCol="0" anchor="ctr"/>
          <a:lstStyle/>
          <a:p>
            <a:pPr algn="ctr"/>
            <a:r>
              <a:rPr lang="en-US" b="1" dirty="0">
                <a:latin typeface="Arial" panose="020B0604020202020204" pitchFamily="34" charset="0"/>
                <a:cs typeface="Arial" panose="020B0604020202020204" pitchFamily="34" charset="0"/>
              </a:rPr>
              <a:t>Q  </a:t>
            </a:r>
          </a:p>
        </p:txBody>
      </p:sp>
    </p:spTree>
    <p:extLst>
      <p:ext uri="{BB962C8B-B14F-4D97-AF65-F5344CB8AC3E}">
        <p14:creationId xmlns:p14="http://schemas.microsoft.com/office/powerpoint/2010/main" val="209401371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9CE61EDC-1398-4F61-A02B-41466205BE93}"/>
              </a:ext>
            </a:extLst>
          </p:cNvPr>
          <p:cNvGrpSpPr/>
          <p:nvPr/>
        </p:nvGrpSpPr>
        <p:grpSpPr>
          <a:xfrm>
            <a:off x="471057" y="935502"/>
            <a:ext cx="5352963" cy="3446360"/>
            <a:chOff x="208865" y="-822236"/>
            <a:chExt cx="4810311" cy="3285551"/>
          </a:xfrm>
        </p:grpSpPr>
        <p:pic>
          <p:nvPicPr>
            <p:cNvPr id="8" name="Picture 7">
              <a:extLst>
                <a:ext uri="{FF2B5EF4-FFF2-40B4-BE49-F238E27FC236}">
                  <a16:creationId xmlns:a16="http://schemas.microsoft.com/office/drawing/2014/main" id="{88C55942-6629-49A2-8C74-439723C5B294}"/>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208865" y="-822236"/>
              <a:ext cx="4810311" cy="3285551"/>
            </a:xfrm>
            <a:prstGeom prst="rect">
              <a:avLst/>
            </a:prstGeom>
          </p:spPr>
        </p:pic>
        <p:sp>
          <p:nvSpPr>
            <p:cNvPr id="9" name="Rectangle 8">
              <a:extLst>
                <a:ext uri="{FF2B5EF4-FFF2-40B4-BE49-F238E27FC236}">
                  <a16:creationId xmlns:a16="http://schemas.microsoft.com/office/drawing/2014/main" id="{51BBA243-CEC2-4DF2-AFA6-646FF14AF297}"/>
                </a:ext>
              </a:extLst>
            </p:cNvPr>
            <p:cNvSpPr/>
            <p:nvPr/>
          </p:nvSpPr>
          <p:spPr>
            <a:xfrm>
              <a:off x="2465292" y="550873"/>
              <a:ext cx="770965" cy="539331"/>
            </a:xfrm>
            <a:prstGeom prst="rect">
              <a:avLst/>
            </a:pr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10" name="Picture 9">
            <a:extLst>
              <a:ext uri="{FF2B5EF4-FFF2-40B4-BE49-F238E27FC236}">
                <a16:creationId xmlns:a16="http://schemas.microsoft.com/office/drawing/2014/main" id="{7F9EFBB2-6ABD-40D2-91B8-A8F59BC01D53}"/>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959705" y="934678"/>
            <a:ext cx="5102207" cy="3446360"/>
          </a:xfrm>
          <a:prstGeom prst="rect">
            <a:avLst/>
          </a:prstGeom>
        </p:spPr>
      </p:pic>
      <p:cxnSp>
        <p:nvCxnSpPr>
          <p:cNvPr id="21" name="Straight Connector 20">
            <a:extLst>
              <a:ext uri="{FF2B5EF4-FFF2-40B4-BE49-F238E27FC236}">
                <a16:creationId xmlns:a16="http://schemas.microsoft.com/office/drawing/2014/main" id="{E908BA50-672A-4A9B-A08B-DD592A7FE5C5}"/>
              </a:ext>
            </a:extLst>
          </p:cNvPr>
          <p:cNvCxnSpPr>
            <a:cxnSpLocks/>
          </p:cNvCxnSpPr>
          <p:nvPr/>
        </p:nvCxnSpPr>
        <p:spPr>
          <a:xfrm>
            <a:off x="11209788" y="6134363"/>
            <a:ext cx="322977"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
        <p:nvSpPr>
          <p:cNvPr id="22" name="TextBox 21">
            <a:extLst>
              <a:ext uri="{FF2B5EF4-FFF2-40B4-BE49-F238E27FC236}">
                <a16:creationId xmlns:a16="http://schemas.microsoft.com/office/drawing/2014/main" id="{7A21858D-7BE0-45B1-AEF1-C8F211DF0005}"/>
              </a:ext>
            </a:extLst>
          </p:cNvPr>
          <p:cNvSpPr txBox="1"/>
          <p:nvPr/>
        </p:nvSpPr>
        <p:spPr>
          <a:xfrm>
            <a:off x="7321416" y="6084310"/>
            <a:ext cx="1031846" cy="369332"/>
          </a:xfrm>
          <a:prstGeom prst="rect">
            <a:avLst/>
          </a:prstGeom>
          <a:noFill/>
        </p:spPr>
        <p:txBody>
          <a:bodyPr wrap="square" rtlCol="0">
            <a:spAutoFit/>
          </a:bodyPr>
          <a:lstStyle/>
          <a:p>
            <a:pPr algn="ctr"/>
            <a:r>
              <a:rPr lang="en-US" b="1" dirty="0">
                <a:solidFill>
                  <a:schemeClr val="bg1"/>
                </a:solidFill>
                <a:latin typeface="Times New Roman" panose="02020603050405020304" pitchFamily="18" charset="0"/>
                <a:cs typeface="Times New Roman" panose="02020603050405020304" pitchFamily="18" charset="0"/>
              </a:rPr>
              <a:t>1 mm</a:t>
            </a:r>
          </a:p>
        </p:txBody>
      </p:sp>
      <p:sp>
        <p:nvSpPr>
          <p:cNvPr id="28" name="Rectangle 27">
            <a:extLst>
              <a:ext uri="{FF2B5EF4-FFF2-40B4-BE49-F238E27FC236}">
                <a16:creationId xmlns:a16="http://schemas.microsoft.com/office/drawing/2014/main" id="{67AC9BDF-7C60-4119-825C-A0E2D9DB511A}"/>
              </a:ext>
            </a:extLst>
          </p:cNvPr>
          <p:cNvSpPr/>
          <p:nvPr/>
        </p:nvSpPr>
        <p:spPr>
          <a:xfrm>
            <a:off x="7735183" y="2189512"/>
            <a:ext cx="767884" cy="538775"/>
          </a:xfrm>
          <a:prstGeom prst="rect">
            <a:avLst/>
          </a:pr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9" name="Picture 28">
            <a:extLst>
              <a:ext uri="{FF2B5EF4-FFF2-40B4-BE49-F238E27FC236}">
                <a16:creationId xmlns:a16="http://schemas.microsoft.com/office/drawing/2014/main" id="{56CACAAA-A3AE-438C-AB94-4BC55EA0E5B4}"/>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71057" y="3310128"/>
            <a:ext cx="1553874" cy="1058768"/>
          </a:xfrm>
          <a:prstGeom prst="rect">
            <a:avLst/>
          </a:prstGeom>
          <a:ln w="28575">
            <a:solidFill>
              <a:schemeClr val="bg1"/>
            </a:solidFill>
          </a:ln>
        </p:spPr>
      </p:pic>
      <p:pic>
        <p:nvPicPr>
          <p:cNvPr id="30" name="Picture 29">
            <a:extLst>
              <a:ext uri="{FF2B5EF4-FFF2-40B4-BE49-F238E27FC236}">
                <a16:creationId xmlns:a16="http://schemas.microsoft.com/office/drawing/2014/main" id="{D870DC6F-9C14-47C4-84FD-24C54D496EB3}"/>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5975841" y="3145159"/>
            <a:ext cx="1753217" cy="1199750"/>
          </a:xfrm>
          <a:prstGeom prst="rect">
            <a:avLst/>
          </a:prstGeom>
          <a:ln w="28575">
            <a:solidFill>
              <a:schemeClr val="bg1"/>
            </a:solidFill>
          </a:ln>
        </p:spPr>
      </p:pic>
      <p:sp>
        <p:nvSpPr>
          <p:cNvPr id="6" name="Rectangle 5">
            <a:extLst>
              <a:ext uri="{FF2B5EF4-FFF2-40B4-BE49-F238E27FC236}">
                <a16:creationId xmlns:a16="http://schemas.microsoft.com/office/drawing/2014/main" id="{C1DF7446-0767-4F10-82F9-D6963922F3AD}"/>
              </a:ext>
            </a:extLst>
          </p:cNvPr>
          <p:cNvSpPr/>
          <p:nvPr/>
        </p:nvSpPr>
        <p:spPr>
          <a:xfrm>
            <a:off x="918522" y="552434"/>
            <a:ext cx="4127020" cy="37010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tx1"/>
                </a:solidFill>
                <a:latin typeface="Times New Roman" panose="02020603050405020304" pitchFamily="18" charset="0"/>
                <a:cs typeface="Times New Roman" panose="02020603050405020304" pitchFamily="18" charset="0"/>
              </a:rPr>
              <a:t>Spinning Time = 1 min | SES – 1min</a:t>
            </a:r>
          </a:p>
        </p:txBody>
      </p:sp>
      <p:sp>
        <p:nvSpPr>
          <p:cNvPr id="40" name="TextBox 39">
            <a:extLst>
              <a:ext uri="{FF2B5EF4-FFF2-40B4-BE49-F238E27FC236}">
                <a16:creationId xmlns:a16="http://schemas.microsoft.com/office/drawing/2014/main" id="{4C41E1E1-993C-453C-9F82-5723D98A300C}"/>
              </a:ext>
            </a:extLst>
          </p:cNvPr>
          <p:cNvSpPr txBox="1"/>
          <p:nvPr/>
        </p:nvSpPr>
        <p:spPr>
          <a:xfrm>
            <a:off x="4900040" y="4764930"/>
            <a:ext cx="1031846" cy="369332"/>
          </a:xfrm>
          <a:prstGeom prst="rect">
            <a:avLst/>
          </a:prstGeom>
          <a:noFill/>
        </p:spPr>
        <p:txBody>
          <a:bodyPr wrap="square" rtlCol="0">
            <a:spAutoFit/>
          </a:bodyPr>
          <a:lstStyle/>
          <a:p>
            <a:pPr algn="ctr"/>
            <a:r>
              <a:rPr lang="en-US" b="1" dirty="0">
                <a:solidFill>
                  <a:schemeClr val="bg1"/>
                </a:solidFill>
                <a:latin typeface="Times New Roman" panose="02020603050405020304" pitchFamily="18" charset="0"/>
                <a:cs typeface="Times New Roman" panose="02020603050405020304" pitchFamily="18" charset="0"/>
              </a:rPr>
              <a:t>200 </a:t>
            </a:r>
            <a:r>
              <a:rPr lang="el-GR" b="1" dirty="0">
                <a:solidFill>
                  <a:schemeClr val="bg1"/>
                </a:solidFill>
                <a:latin typeface="Times New Roman" panose="02020603050405020304" pitchFamily="18" charset="0"/>
                <a:cs typeface="Times New Roman" panose="02020603050405020304" pitchFamily="18" charset="0"/>
              </a:rPr>
              <a:t>μ</a:t>
            </a:r>
            <a:r>
              <a:rPr lang="en-US" b="1" dirty="0">
                <a:solidFill>
                  <a:schemeClr val="bg1"/>
                </a:solidFill>
                <a:latin typeface="Times New Roman" panose="02020603050405020304" pitchFamily="18" charset="0"/>
                <a:cs typeface="Times New Roman" panose="02020603050405020304" pitchFamily="18" charset="0"/>
              </a:rPr>
              <a:t>m</a:t>
            </a:r>
          </a:p>
        </p:txBody>
      </p:sp>
      <p:sp>
        <p:nvSpPr>
          <p:cNvPr id="41" name="TextBox 40">
            <a:extLst>
              <a:ext uri="{FF2B5EF4-FFF2-40B4-BE49-F238E27FC236}">
                <a16:creationId xmlns:a16="http://schemas.microsoft.com/office/drawing/2014/main" id="{CA457DA6-C382-4CE1-A80F-BA8E350EAC04}"/>
              </a:ext>
            </a:extLst>
          </p:cNvPr>
          <p:cNvSpPr txBox="1"/>
          <p:nvPr/>
        </p:nvSpPr>
        <p:spPr>
          <a:xfrm>
            <a:off x="11209788" y="4843342"/>
            <a:ext cx="1031846" cy="369332"/>
          </a:xfrm>
          <a:prstGeom prst="rect">
            <a:avLst/>
          </a:prstGeom>
          <a:noFill/>
        </p:spPr>
        <p:txBody>
          <a:bodyPr wrap="square" rtlCol="0">
            <a:spAutoFit/>
          </a:bodyPr>
          <a:lstStyle/>
          <a:p>
            <a:pPr algn="ctr"/>
            <a:r>
              <a:rPr lang="en-US" b="1" dirty="0">
                <a:solidFill>
                  <a:schemeClr val="bg1"/>
                </a:solidFill>
                <a:latin typeface="Times New Roman" panose="02020603050405020304" pitchFamily="18" charset="0"/>
                <a:cs typeface="Times New Roman" panose="02020603050405020304" pitchFamily="18" charset="0"/>
              </a:rPr>
              <a:t>200 </a:t>
            </a:r>
            <a:r>
              <a:rPr lang="el-GR" b="1" dirty="0">
                <a:solidFill>
                  <a:schemeClr val="bg1"/>
                </a:solidFill>
                <a:latin typeface="Times New Roman" panose="02020603050405020304" pitchFamily="18" charset="0"/>
                <a:cs typeface="Times New Roman" panose="02020603050405020304" pitchFamily="18" charset="0"/>
              </a:rPr>
              <a:t>μ</a:t>
            </a:r>
            <a:r>
              <a:rPr lang="en-US" b="1" dirty="0">
                <a:solidFill>
                  <a:schemeClr val="bg1"/>
                </a:solidFill>
                <a:latin typeface="Times New Roman" panose="02020603050405020304" pitchFamily="18" charset="0"/>
                <a:cs typeface="Times New Roman" panose="02020603050405020304" pitchFamily="18" charset="0"/>
              </a:rPr>
              <a:t>m</a:t>
            </a:r>
          </a:p>
        </p:txBody>
      </p:sp>
      <p:cxnSp>
        <p:nvCxnSpPr>
          <p:cNvPr id="42" name="Straight Connector 41">
            <a:extLst>
              <a:ext uri="{FF2B5EF4-FFF2-40B4-BE49-F238E27FC236}">
                <a16:creationId xmlns:a16="http://schemas.microsoft.com/office/drawing/2014/main" id="{582E35FD-BFEF-4AB9-A25E-BA9146CE97AA}"/>
              </a:ext>
            </a:extLst>
          </p:cNvPr>
          <p:cNvCxnSpPr>
            <a:cxnSpLocks/>
          </p:cNvCxnSpPr>
          <p:nvPr/>
        </p:nvCxnSpPr>
        <p:spPr>
          <a:xfrm>
            <a:off x="11679991" y="4892438"/>
            <a:ext cx="189373"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pic>
        <p:nvPicPr>
          <p:cNvPr id="34" name="Picture 33">
            <a:extLst>
              <a:ext uri="{FF2B5EF4-FFF2-40B4-BE49-F238E27FC236}">
                <a16:creationId xmlns:a16="http://schemas.microsoft.com/office/drawing/2014/main" id="{9D2E0030-233B-4309-8EAF-ADBB9F5BEC6E}"/>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718199" y="4394006"/>
            <a:ext cx="3814633" cy="2384780"/>
          </a:xfrm>
          <a:prstGeom prst="rect">
            <a:avLst/>
          </a:prstGeom>
        </p:spPr>
      </p:pic>
      <p:pic>
        <p:nvPicPr>
          <p:cNvPr id="43" name="Picture 42">
            <a:extLst>
              <a:ext uri="{FF2B5EF4-FFF2-40B4-BE49-F238E27FC236}">
                <a16:creationId xmlns:a16="http://schemas.microsoft.com/office/drawing/2014/main" id="{04757D09-B344-4A51-8996-E7C9CED77FC9}"/>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474622" y="4394006"/>
            <a:ext cx="3866048" cy="2323571"/>
          </a:xfrm>
          <a:prstGeom prst="rect">
            <a:avLst/>
          </a:prstGeom>
        </p:spPr>
      </p:pic>
      <p:sp>
        <p:nvSpPr>
          <p:cNvPr id="46" name="Rectangle 45">
            <a:extLst>
              <a:ext uri="{FF2B5EF4-FFF2-40B4-BE49-F238E27FC236}">
                <a16:creationId xmlns:a16="http://schemas.microsoft.com/office/drawing/2014/main" id="{353CDF5D-1D6D-422A-B801-81CA7A49726D}"/>
              </a:ext>
            </a:extLst>
          </p:cNvPr>
          <p:cNvSpPr/>
          <p:nvPr/>
        </p:nvSpPr>
        <p:spPr>
          <a:xfrm>
            <a:off x="6289752" y="517806"/>
            <a:ext cx="4127020" cy="40390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tx1"/>
                </a:solidFill>
                <a:latin typeface="Times New Roman" panose="02020603050405020304" pitchFamily="18" charset="0"/>
                <a:cs typeface="Times New Roman" panose="02020603050405020304" pitchFamily="18" charset="0"/>
              </a:rPr>
              <a:t>Spinning Time = 3 min | SES – 3min</a:t>
            </a:r>
          </a:p>
        </p:txBody>
      </p:sp>
    </p:spTree>
    <p:extLst>
      <p:ext uri="{BB962C8B-B14F-4D97-AF65-F5344CB8AC3E}">
        <p14:creationId xmlns:p14="http://schemas.microsoft.com/office/powerpoint/2010/main" val="125934836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7B503A36-9066-4ADF-8694-17717CC0ABCE}"/>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983795" y="985842"/>
            <a:ext cx="2600653" cy="1770469"/>
          </a:xfrm>
          <a:prstGeom prst="rect">
            <a:avLst/>
          </a:prstGeom>
          <a:ln w="28575">
            <a:solidFill>
              <a:schemeClr val="bg1"/>
            </a:solidFill>
          </a:ln>
        </p:spPr>
      </p:pic>
      <p:pic>
        <p:nvPicPr>
          <p:cNvPr id="5" name="Picture 4">
            <a:extLst>
              <a:ext uri="{FF2B5EF4-FFF2-40B4-BE49-F238E27FC236}">
                <a16:creationId xmlns:a16="http://schemas.microsoft.com/office/drawing/2014/main" id="{957A6CA4-C083-494F-95D7-023CF26F6A74}"/>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791771" y="4032278"/>
            <a:ext cx="2715582" cy="1865602"/>
          </a:xfrm>
          <a:prstGeom prst="rect">
            <a:avLst/>
          </a:prstGeom>
          <a:ln w="28575">
            <a:solidFill>
              <a:schemeClr val="bg1"/>
            </a:solidFill>
          </a:ln>
        </p:spPr>
      </p:pic>
      <p:sp>
        <p:nvSpPr>
          <p:cNvPr id="6" name="TextBox 5">
            <a:extLst>
              <a:ext uri="{FF2B5EF4-FFF2-40B4-BE49-F238E27FC236}">
                <a16:creationId xmlns:a16="http://schemas.microsoft.com/office/drawing/2014/main" id="{4AE8E913-69EB-46F4-996C-E8A7056EBAAB}"/>
              </a:ext>
            </a:extLst>
          </p:cNvPr>
          <p:cNvSpPr txBox="1"/>
          <p:nvPr/>
        </p:nvSpPr>
        <p:spPr>
          <a:xfrm>
            <a:off x="440860" y="-27980"/>
            <a:ext cx="2350580" cy="338554"/>
          </a:xfrm>
          <a:prstGeom prst="rect">
            <a:avLst/>
          </a:prstGeom>
          <a:noFill/>
        </p:spPr>
        <p:txBody>
          <a:bodyPr wrap="square" rtlCol="0">
            <a:spAutoFit/>
          </a:bodyPr>
          <a:lstStyle/>
          <a:p>
            <a:pPr algn="ctr"/>
            <a:r>
              <a:rPr lang="en-US" sz="1600" b="1" dirty="0">
                <a:solidFill>
                  <a:schemeClr val="bg1"/>
                </a:solidFill>
                <a:latin typeface="Arial" panose="020B0604020202020204" pitchFamily="34" charset="0"/>
                <a:cs typeface="Arial" panose="020B0604020202020204" pitchFamily="34" charset="0"/>
              </a:rPr>
              <a:t>Solution ES – 1min</a:t>
            </a:r>
          </a:p>
        </p:txBody>
      </p:sp>
      <p:pic>
        <p:nvPicPr>
          <p:cNvPr id="8" name="Picture 7">
            <a:extLst>
              <a:ext uri="{FF2B5EF4-FFF2-40B4-BE49-F238E27FC236}">
                <a16:creationId xmlns:a16="http://schemas.microsoft.com/office/drawing/2014/main" id="{44327A57-3260-4A0D-B3FB-AEE3D22A82F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989969" y="502920"/>
            <a:ext cx="4376939" cy="2736314"/>
          </a:xfrm>
          <a:prstGeom prst="rect">
            <a:avLst/>
          </a:prstGeom>
        </p:spPr>
      </p:pic>
      <p:pic>
        <p:nvPicPr>
          <p:cNvPr id="9" name="Picture 8">
            <a:extLst>
              <a:ext uri="{FF2B5EF4-FFF2-40B4-BE49-F238E27FC236}">
                <a16:creationId xmlns:a16="http://schemas.microsoft.com/office/drawing/2014/main" id="{332AB4E3-7B2D-4CCF-8CCE-6FE84F08B847}"/>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922895" y="3239234"/>
            <a:ext cx="5184266" cy="3115846"/>
          </a:xfrm>
          <a:prstGeom prst="rect">
            <a:avLst/>
          </a:prstGeom>
        </p:spPr>
      </p:pic>
    </p:spTree>
    <p:extLst>
      <p:ext uri="{BB962C8B-B14F-4D97-AF65-F5344CB8AC3E}">
        <p14:creationId xmlns:p14="http://schemas.microsoft.com/office/powerpoint/2010/main" val="277090988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810453-1BA0-4867-BDE7-2B4D9160463E}"/>
              </a:ext>
            </a:extLst>
          </p:cNvPr>
          <p:cNvSpPr>
            <a:spLocks noGrp="1"/>
          </p:cNvSpPr>
          <p:nvPr>
            <p:ph type="title"/>
          </p:nvPr>
        </p:nvSpPr>
        <p:spPr/>
        <p:txBody>
          <a:bodyPr/>
          <a:lstStyle/>
          <a:p>
            <a:endParaRPr lang="en-US" dirty="0"/>
          </a:p>
        </p:txBody>
      </p:sp>
      <p:sp>
        <p:nvSpPr>
          <p:cNvPr id="3" name="Content Placeholder 2">
            <a:extLst>
              <a:ext uri="{FF2B5EF4-FFF2-40B4-BE49-F238E27FC236}">
                <a16:creationId xmlns:a16="http://schemas.microsoft.com/office/drawing/2014/main" id="{C8CF5F5C-6356-418F-87C7-849F3A37F0E6}"/>
              </a:ext>
            </a:extLst>
          </p:cNvPr>
          <p:cNvSpPr>
            <a:spLocks noGrp="1"/>
          </p:cNvSpPr>
          <p:nvPr>
            <p:ph idx="1"/>
          </p:nvPr>
        </p:nvSpPr>
        <p:spPr>
          <a:xfrm>
            <a:off x="838200" y="1825625"/>
            <a:ext cx="10515600" cy="4351338"/>
          </a:xfrm>
        </p:spPr>
        <p:txBody>
          <a:bodyPr/>
          <a:lstStyle/>
          <a:p>
            <a:r>
              <a:rPr lang="en-US" dirty="0"/>
              <a:t>Our own calculations and literature review, we find that rotary jet spinning (RJS) has the capacity to meet the demand of medium-scale production of N95 grade nano-fiber material and seems to be the one that would be most applicable in this scenario[1]. RJS can produce nanofibers about 50x faster than electrospinning and does not involve the danger of high voltage [2] and is very simple to set up. </a:t>
            </a:r>
          </a:p>
        </p:txBody>
      </p:sp>
    </p:spTree>
    <p:extLst>
      <p:ext uri="{BB962C8B-B14F-4D97-AF65-F5344CB8AC3E}">
        <p14:creationId xmlns:p14="http://schemas.microsoft.com/office/powerpoint/2010/main" val="265974153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7007</TotalTime>
  <Words>819</Words>
  <Application>Microsoft Office PowerPoint</Application>
  <PresentationFormat>Widescreen</PresentationFormat>
  <Paragraphs>101</Paragraphs>
  <Slides>15</Slides>
  <Notes>5</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15</vt:i4>
      </vt:variant>
    </vt:vector>
  </HeadingPairs>
  <TitlesOfParts>
    <vt:vector size="20" baseType="lpstr">
      <vt:lpstr>Arial</vt:lpstr>
      <vt:lpstr>Calibri</vt:lpstr>
      <vt:lpstr>Calibri Light</vt:lpstr>
      <vt:lpstr>Times New Roman</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Filippos Tourlomousis</dc:creator>
  <cp:lastModifiedBy>Filippos Tourlomousis</cp:lastModifiedBy>
  <cp:revision>34</cp:revision>
  <dcterms:created xsi:type="dcterms:W3CDTF">2020-03-19T01:46:24Z</dcterms:created>
  <dcterms:modified xsi:type="dcterms:W3CDTF">2020-03-31T10:51:38Z</dcterms:modified>
</cp:coreProperties>
</file>