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335" r:id="rId3"/>
    <p:sldId id="329" r:id="rId4"/>
    <p:sldId id="328" r:id="rId5"/>
    <p:sldId id="336" r:id="rId6"/>
    <p:sldId id="337" r:id="rId7"/>
    <p:sldId id="33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27"/>
    <a:srgbClr val="1D5C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8" autoAdjust="0"/>
    <p:restoredTop sz="94660"/>
  </p:normalViewPr>
  <p:slideViewPr>
    <p:cSldViewPr snapToGrid="0">
      <p:cViewPr varScale="1">
        <p:scale>
          <a:sx n="140" d="100"/>
          <a:sy n="140" d="100"/>
        </p:scale>
        <p:origin x="132" y="5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60D61F-EA7E-46E8-8B66-F64A620401B6}" type="datetimeFigureOut">
              <a:rPr lang="en-US" smtClean="0"/>
              <a:t>6/18/2020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7BB0D-4F08-4F4B-926E-6AE4D04486F4}" type="slidenum">
              <a:rPr lang="en-US" smtClean="0"/>
              <a:t>‹#›</a:t>
            </a:fld>
            <a:endParaRPr lang="en-US"/>
          </a:p>
        </p:txBody>
      </p:sp>
    </p:spTree>
    <p:extLst>
      <p:ext uri="{BB962C8B-B14F-4D97-AF65-F5344CB8AC3E}">
        <p14:creationId xmlns:p14="http://schemas.microsoft.com/office/powerpoint/2010/main" val="3429821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amiraa.pages.cba.mit.edu/physical-computing-design-tools/01_Code/physical_computing_interface/demos/indexDNN.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amiraa.pages.cba.mit.edu/physical-computing-design-tools/01_Code/physical_computing_interface/indexSimulation.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amiraa.pages.cba.mit.edu/physical-computing-design-tools/01_Code/physical_computing_interface/index.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g87fd87410c_0_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7" name="Google Shape;997;g87fd87410c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order to benchmark the performance of DICE for machine learning applications. We have developed machine learning add-ons to the “physical computing design tool” that was introduced earlier.</a:t>
            </a:r>
            <a:endParaRPr/>
          </a:p>
          <a:p>
            <a:pPr marL="0" lvl="0" indent="0" algn="l" rtl="0">
              <a:spcBef>
                <a:spcPts val="0"/>
              </a:spcBef>
              <a:spcAft>
                <a:spcPts val="0"/>
              </a:spcAft>
              <a:buNone/>
            </a:pPr>
            <a:endParaRPr/>
          </a:p>
          <a:p>
            <a:pPr marL="0" lvl="0" indent="0" algn="l" rtl="0">
              <a:spcBef>
                <a:spcPts val="0"/>
              </a:spcBef>
              <a:spcAft>
                <a:spcPts val="0"/>
              </a:spcAft>
              <a:buNone/>
            </a:pPr>
            <a:r>
              <a:rPr lang="en"/>
              <a:t>In the top left window, one can place virtual DICE parts, then in the bottom right window, you can select and add the different types of neural network layers (inputs, outputs, fully connected layers, convolutional layers, mac pooling, normalization, losses…). The bottom right window has information of each node, and the top right is a computation graph on how each node is connected to the other.</a:t>
            </a:r>
            <a:endParaRPr/>
          </a:p>
          <a:p>
            <a:pPr marL="0" lvl="0" indent="0" algn="l" rtl="0">
              <a:spcBef>
                <a:spcPts val="0"/>
              </a:spcBef>
              <a:spcAft>
                <a:spcPts val="0"/>
              </a:spcAft>
              <a:buNone/>
            </a:pPr>
            <a:endParaRPr/>
          </a:p>
          <a:p>
            <a:pPr marL="0" lvl="0" indent="0" algn="l" rtl="0">
              <a:spcBef>
                <a:spcPts val="0"/>
              </a:spcBef>
              <a:spcAft>
                <a:spcPts val="0"/>
              </a:spcAft>
              <a:buNone/>
            </a:pPr>
            <a:r>
              <a:rPr lang="en"/>
              <a:t>When you right click and press play, the training of the neural network starts and one can see the progress of the training in a pop-up window on the right.</a:t>
            </a:r>
            <a:endParaRPr/>
          </a:p>
          <a:p>
            <a:pPr marL="0" lvl="0" indent="0" algn="l" rtl="0">
              <a:spcBef>
                <a:spcPts val="0"/>
              </a:spcBef>
              <a:spcAft>
                <a:spcPts val="0"/>
              </a:spcAft>
              <a:buNone/>
            </a:pPr>
            <a:endParaRPr/>
          </a:p>
          <a:p>
            <a:pPr marL="0" lvl="0" indent="0" algn="l" rtl="0">
              <a:spcBef>
                <a:spcPts val="0"/>
              </a:spcBef>
              <a:spcAft>
                <a:spcPts val="0"/>
              </a:spcAft>
              <a:buNone/>
            </a:pPr>
            <a:r>
              <a:rPr lang="en"/>
              <a:t>Live Demo at: </a:t>
            </a:r>
            <a:r>
              <a:rPr lang="en" u="sng">
                <a:solidFill>
                  <a:schemeClr val="hlink"/>
                </a:solidFill>
                <a:hlinkClick r:id="rId3"/>
              </a:rPr>
              <a:t>https://amiraa.pages.cba.mit.edu/physical-computing-design-tools/01_Code/physical_computing_interface/demos/indexDNN.html</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g87fd87410c_0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6" name="Google Shape;856;g87fd87410c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order to further demonstrate the capabilities of the integrated physical computing design tool, here is an example of a full design workflow (for ex: physics simulation) that on the DICE system. </a:t>
            </a:r>
            <a:endParaRPr/>
          </a:p>
          <a:p>
            <a:pPr marL="0" lvl="0" indent="0" algn="l" rtl="0">
              <a:spcBef>
                <a:spcPts val="0"/>
              </a:spcBef>
              <a:spcAft>
                <a:spcPts val="0"/>
              </a:spcAft>
              <a:buNone/>
            </a:pPr>
            <a:endParaRPr/>
          </a:p>
          <a:p>
            <a:pPr marL="0" lvl="0" indent="0" algn="l" rtl="0">
              <a:spcBef>
                <a:spcPts val="0"/>
              </a:spcBef>
              <a:spcAft>
                <a:spcPts val="0"/>
              </a:spcAft>
              <a:buNone/>
            </a:pPr>
            <a:r>
              <a:rPr lang="en"/>
              <a:t>1- </a:t>
            </a:r>
            <a:r>
              <a:rPr lang="en" b="1"/>
              <a:t>Design</a:t>
            </a:r>
            <a:r>
              <a:rPr lang="en"/>
              <a:t>: The first step would be to place the DICE parts in the top left window (3D Assembly). </a:t>
            </a:r>
            <a:endParaRPr/>
          </a:p>
          <a:p>
            <a:pPr marL="0" lvl="0" indent="0" algn="l" rtl="0">
              <a:spcBef>
                <a:spcPts val="0"/>
              </a:spcBef>
              <a:spcAft>
                <a:spcPts val="0"/>
              </a:spcAft>
              <a:buNone/>
            </a:pPr>
            <a:r>
              <a:rPr lang="en"/>
              <a:t>2- </a:t>
            </a:r>
            <a:r>
              <a:rPr lang="en" b="1"/>
              <a:t>Programming</a:t>
            </a:r>
            <a:r>
              <a:rPr lang="en"/>
              <a:t>: One could add/attach the code/program of each node (using the bottom right window) where all the details of the node (processor, number of neighbours, code, state, id..) will be filled. </a:t>
            </a:r>
            <a:endParaRPr/>
          </a:p>
          <a:p>
            <a:pPr marL="0" lvl="0" indent="0" algn="l" rtl="0">
              <a:spcBef>
                <a:spcPts val="0"/>
              </a:spcBef>
              <a:spcAft>
                <a:spcPts val="0"/>
              </a:spcAft>
              <a:buNone/>
            </a:pPr>
            <a:r>
              <a:rPr lang="en"/>
              <a:t>3- </a:t>
            </a:r>
            <a:r>
              <a:rPr lang="en" b="1"/>
              <a:t>Analysis</a:t>
            </a:r>
            <a:r>
              <a:rPr lang="en"/>
              <a:t>: Once you placed multiple parts (an assembly), you can see the whole computation graph on the in the window on the top left. There you can find extra tools to expand and collapse the graph and find bottlenecks in the computation/communication.</a:t>
            </a:r>
            <a:endParaRPr/>
          </a:p>
          <a:p>
            <a:pPr marL="0" lvl="0" indent="0" algn="l" rtl="0">
              <a:spcBef>
                <a:spcPts val="0"/>
              </a:spcBef>
              <a:spcAft>
                <a:spcPts val="0"/>
              </a:spcAft>
              <a:buNone/>
            </a:pPr>
            <a:r>
              <a:rPr lang="en"/>
              <a:t>4- </a:t>
            </a:r>
            <a:r>
              <a:rPr lang="en" b="1"/>
              <a:t>Visualization</a:t>
            </a:r>
            <a:r>
              <a:rPr lang="en"/>
              <a:t>: The simulation window on the bottom right has a visualization of the state/output of the dice computation. This is either the output of the simulation of DICE computation on the computer before sending it to the dice system or later the output sent back from the dice computation</a:t>
            </a:r>
            <a:endParaRPr/>
          </a:p>
          <a:p>
            <a:pPr marL="0" lvl="0" indent="0" algn="l" rtl="0">
              <a:spcBef>
                <a:spcPts val="0"/>
              </a:spcBef>
              <a:spcAft>
                <a:spcPts val="0"/>
              </a:spcAft>
              <a:buNone/>
            </a:pPr>
            <a:r>
              <a:rPr lang="en"/>
              <a:t>5- </a:t>
            </a:r>
            <a:r>
              <a:rPr lang="en" b="1"/>
              <a:t>Optimization</a:t>
            </a:r>
            <a:r>
              <a:rPr lang="en"/>
              <a:t>: If one wants to further optimize the computation, one can optimize the performance projection graph tool and visualize how each hardware and software decision/variable is affecting the projected performance (energy use, speed, cost). There, you can also provide target performance measures and using probabilistic programming (markov chain monte carlo) it gives you suggestions of what is the optimal hardware configuration for the given software workflow.</a:t>
            </a:r>
            <a:endParaRPr/>
          </a:p>
          <a:p>
            <a:pPr marL="0" lvl="0" indent="0" algn="l" rtl="0">
              <a:spcBef>
                <a:spcPts val="0"/>
              </a:spcBef>
              <a:spcAft>
                <a:spcPts val="0"/>
              </a:spcAft>
              <a:buNone/>
            </a:pPr>
            <a:r>
              <a:rPr lang="en"/>
              <a:t>6- </a:t>
            </a:r>
            <a:r>
              <a:rPr lang="en" b="1"/>
              <a:t>Fabrication</a:t>
            </a:r>
            <a:r>
              <a:rPr lang="en"/>
              <a:t>: Later, when everything is all set, one can use the assembler live control window (previous slide) to program and assemble the DICE parts.</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a:solidFill>
                  <a:schemeClr val="dk1"/>
                </a:solidFill>
              </a:rPr>
              <a:t>Live Demo at:</a:t>
            </a:r>
            <a:r>
              <a:rPr lang="en" u="sng">
                <a:solidFill>
                  <a:schemeClr val="hlink"/>
                </a:solidFill>
                <a:hlinkClick r:id="rId3"/>
              </a:rPr>
              <a:t>https://amiraa.pages.cba.mit.edu/physical-computing-design-tools/01_Code/physical_computing_interface/indexSimulation.html</a:t>
            </a: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Google Shape;821;g884730220b_6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2" name="Google Shape;822;g884730220b_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solidFill>
                  <a:schemeClr val="dk1"/>
                </a:solidFill>
              </a:rPr>
              <a:t>In order to interface with the assembly tool, we have developed an integrated CAD/CAM workflow to interface with the assembler. In this workflow, one can place a part in the 3D assembly window and the assembler can interactively program and place them in real life. Using this software (web based), one can also add the program the computing nodes, visualize the computation graph of the assembly and simulate the performance of the whole DICE system.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r>
              <a:rPr lang="en"/>
              <a:t>The supplementary videos on the right shows the integration of the design tool with the assembler where we place the parts in the design tools and the assembler places them accordingly.</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a:t>Live Demo at: </a:t>
            </a:r>
            <a:r>
              <a:rPr lang="en" u="sng">
                <a:solidFill>
                  <a:schemeClr val="hlink"/>
                </a:solidFill>
                <a:hlinkClick r:id="rId3"/>
              </a:rPr>
              <a:t>https://amiraa.pages.cba.mit.edu/physical-computing-design-tools/01_Code/physical_computing_interface/index.html</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BE22C-49EC-48F0-A951-506BEDA133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494E5D-98E5-46FC-A4E6-F5C1ADF442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94E17F-8832-4AEC-BED4-0733C9A6019D}"/>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5" name="Footer Placeholder 4">
            <a:extLst>
              <a:ext uri="{FF2B5EF4-FFF2-40B4-BE49-F238E27FC236}">
                <a16:creationId xmlns:a16="http://schemas.microsoft.com/office/drawing/2014/main" id="{0E45E0CA-582B-4F21-BF51-C61A6DACD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2382F9-9548-4CE1-BF2A-BE4C9BC48EE3}"/>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3414813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97F17-93D4-496B-B8D0-96309C14E0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762CFB-B289-4D49-8AEA-E86E7CE415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25820C-DFBB-4064-AE9E-031E50783FA9}"/>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5" name="Footer Placeholder 4">
            <a:extLst>
              <a:ext uri="{FF2B5EF4-FFF2-40B4-BE49-F238E27FC236}">
                <a16:creationId xmlns:a16="http://schemas.microsoft.com/office/drawing/2014/main" id="{D02F170F-C24E-4BF9-B9ED-99E4677B3B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3D0DD4-789A-45EB-B9A2-2AD85D390030}"/>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1676713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B8CB8-2F60-4CB4-8CC7-D10B789F76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8915FE-8110-44BE-A9F1-82EC672600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AA3E6B-2956-41B3-ACCE-41A378CDA41E}"/>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5" name="Footer Placeholder 4">
            <a:extLst>
              <a:ext uri="{FF2B5EF4-FFF2-40B4-BE49-F238E27FC236}">
                <a16:creationId xmlns:a16="http://schemas.microsoft.com/office/drawing/2014/main" id="{B09FD068-BA32-4D33-B92D-6D0F3193D6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D9C0E6-40CE-4D03-AAEA-1C6BB5526985}"/>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35737989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3349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2EB0D-00C5-4029-BFF9-EB8BEBEFE1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4916E4-8AB5-4911-AF9B-D0E3EB7F0B1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7F27A5-E654-4EB7-8DEA-48F25F2EF8DA}"/>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5" name="Footer Placeholder 4">
            <a:extLst>
              <a:ext uri="{FF2B5EF4-FFF2-40B4-BE49-F238E27FC236}">
                <a16:creationId xmlns:a16="http://schemas.microsoft.com/office/drawing/2014/main" id="{423C9951-37DF-437B-A76E-AF1CB4724B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2CDECD-8ABE-47DF-8C87-F68A2868972D}"/>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379291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DE7AB-0159-4FB5-B5D3-210A1D7EA9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701786-40B5-4DC1-A865-3FDB9F06EA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915534-14FC-423D-943C-0D456320BC22}"/>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5" name="Footer Placeholder 4">
            <a:extLst>
              <a:ext uri="{FF2B5EF4-FFF2-40B4-BE49-F238E27FC236}">
                <a16:creationId xmlns:a16="http://schemas.microsoft.com/office/drawing/2014/main" id="{B7A0686C-202E-490C-8C9A-65434D6727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6EDF30-D707-48A4-B985-9AD43429BC4A}"/>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3869383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75C49-0D17-40A5-9DCC-0134B993A0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8B4FC1-708C-428B-9B09-EA65422C40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B115E9-10E2-4A12-9E7E-A6E396E938A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792848-423C-4682-8D3C-43335B21C52B}"/>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6" name="Footer Placeholder 5">
            <a:extLst>
              <a:ext uri="{FF2B5EF4-FFF2-40B4-BE49-F238E27FC236}">
                <a16:creationId xmlns:a16="http://schemas.microsoft.com/office/drawing/2014/main" id="{CEB371F5-A555-4FD8-ADB8-A71D649367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C9B2B4-920F-4C7F-A92A-5BBA204B1BB3}"/>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692427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DB884-AC0E-4BF1-945A-935BF65E8B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DCE81E-7541-43FD-BF04-2BB0DBAC71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653758-6A96-4887-A4ED-8D61B880F01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6CA4495-D881-4E58-892C-1AD26E2441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647581-315F-49C7-89E8-292422B962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0D4883-5358-42DF-8544-EE1E18FC5DA5}"/>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8" name="Footer Placeholder 7">
            <a:extLst>
              <a:ext uri="{FF2B5EF4-FFF2-40B4-BE49-F238E27FC236}">
                <a16:creationId xmlns:a16="http://schemas.microsoft.com/office/drawing/2014/main" id="{7BDDC008-32E7-4522-85C4-F543EF3C35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947EF7-E7D8-4D25-B128-EA63EBF6BAE0}"/>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1600087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0B18D-809E-40EA-ADD7-7C85E9DFBA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3B17DF8-87BB-4ADC-A3B6-3DC513BDE0DF}"/>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4" name="Footer Placeholder 3">
            <a:extLst>
              <a:ext uri="{FF2B5EF4-FFF2-40B4-BE49-F238E27FC236}">
                <a16:creationId xmlns:a16="http://schemas.microsoft.com/office/drawing/2014/main" id="{D20BBB42-6F51-4EB3-B8C4-429544368D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4E252AC-20A8-4AC8-B84A-613E9B558B56}"/>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37989205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F5B430-3403-4BD2-8597-FD915D4A83F1}"/>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3" name="Footer Placeholder 2">
            <a:extLst>
              <a:ext uri="{FF2B5EF4-FFF2-40B4-BE49-F238E27FC236}">
                <a16:creationId xmlns:a16="http://schemas.microsoft.com/office/drawing/2014/main" id="{731243B5-2CC1-45D2-9867-E41AE4970C3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23C0387-2A8B-4761-95E7-22E76C17CB60}"/>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3171424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9DD00-6E3E-4E51-91D1-8A50243FA0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0630A4B-7683-441A-87A8-D0381E1537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ABB1D0-2D36-43EC-AAB0-20BCF7901C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33358B-0212-4F51-882A-3D547A7E2EE6}"/>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6" name="Footer Placeholder 5">
            <a:extLst>
              <a:ext uri="{FF2B5EF4-FFF2-40B4-BE49-F238E27FC236}">
                <a16:creationId xmlns:a16="http://schemas.microsoft.com/office/drawing/2014/main" id="{B5B79DF6-E75C-494E-8F9C-8940593353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4877AA-D41F-480C-9A0E-F033AD6695C3}"/>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1197534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E8A73-CE20-4928-BCBC-E00A556A78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2F893FC-70E6-4536-9AB0-97D039F368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ACDAC0-1A4A-4D3E-BF71-3E61042F4F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CD4AE4-E79C-4808-B9E0-4C5154ACB5FF}"/>
              </a:ext>
            </a:extLst>
          </p:cNvPr>
          <p:cNvSpPr>
            <a:spLocks noGrp="1"/>
          </p:cNvSpPr>
          <p:nvPr>
            <p:ph type="dt" sz="half" idx="10"/>
          </p:nvPr>
        </p:nvSpPr>
        <p:spPr/>
        <p:txBody>
          <a:bodyPr/>
          <a:lstStyle/>
          <a:p>
            <a:fld id="{53CC2E3D-FEB8-4F9B-99DA-674B340ED016}" type="datetimeFigureOut">
              <a:rPr lang="en-US" smtClean="0"/>
              <a:t>6/18/2020</a:t>
            </a:fld>
            <a:endParaRPr lang="en-US"/>
          </a:p>
        </p:txBody>
      </p:sp>
      <p:sp>
        <p:nvSpPr>
          <p:cNvPr id="6" name="Footer Placeholder 5">
            <a:extLst>
              <a:ext uri="{FF2B5EF4-FFF2-40B4-BE49-F238E27FC236}">
                <a16:creationId xmlns:a16="http://schemas.microsoft.com/office/drawing/2014/main" id="{C69F57D9-F3BC-4A20-8E0C-455FCE6450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2B5969-61AA-4973-AC77-CAC6FDE5050A}"/>
              </a:ext>
            </a:extLst>
          </p:cNvPr>
          <p:cNvSpPr>
            <a:spLocks noGrp="1"/>
          </p:cNvSpPr>
          <p:nvPr>
            <p:ph type="sldNum" sz="quarter" idx="12"/>
          </p:nvPr>
        </p:nvSpPr>
        <p:spPr/>
        <p:txBody>
          <a:bodyPr/>
          <a:lstStyle/>
          <a:p>
            <a:fld id="{DA9241F3-12B7-48C6-AD11-B7CDF9F1FD79}" type="slidenum">
              <a:rPr lang="en-US" smtClean="0"/>
              <a:t>‹#›</a:t>
            </a:fld>
            <a:endParaRPr lang="en-US"/>
          </a:p>
        </p:txBody>
      </p:sp>
    </p:spTree>
    <p:extLst>
      <p:ext uri="{BB962C8B-B14F-4D97-AF65-F5344CB8AC3E}">
        <p14:creationId xmlns:p14="http://schemas.microsoft.com/office/powerpoint/2010/main" val="336315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7A136D-CB98-48F9-8684-19951FAE7E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B4DD7A-70E3-4AD0-9BA1-825C211019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DEE83C-EB61-402C-AD25-6BFE910647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CC2E3D-FEB8-4F9B-99DA-674B340ED016}" type="datetimeFigureOut">
              <a:rPr lang="en-US" smtClean="0"/>
              <a:t>6/18/2020</a:t>
            </a:fld>
            <a:endParaRPr lang="en-US"/>
          </a:p>
        </p:txBody>
      </p:sp>
      <p:sp>
        <p:nvSpPr>
          <p:cNvPr id="5" name="Footer Placeholder 4">
            <a:extLst>
              <a:ext uri="{FF2B5EF4-FFF2-40B4-BE49-F238E27FC236}">
                <a16:creationId xmlns:a16="http://schemas.microsoft.com/office/drawing/2014/main" id="{48AD999A-877E-423B-9868-90B15854F8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8978A2C-6CBB-4728-88B6-04BA326370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241F3-12B7-48C6-AD11-B7CDF9F1FD79}" type="slidenum">
              <a:rPr lang="en-US" smtClean="0"/>
              <a:t>‹#›</a:t>
            </a:fld>
            <a:endParaRPr lang="en-US"/>
          </a:p>
        </p:txBody>
      </p:sp>
    </p:spTree>
    <p:extLst>
      <p:ext uri="{BB962C8B-B14F-4D97-AF65-F5344CB8AC3E}">
        <p14:creationId xmlns:p14="http://schemas.microsoft.com/office/powerpoint/2010/main" val="299746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hyperlink" Target="https://amiraa.pages.cba.mit.edu/physical-computing-design-tools/01_Code/physical_computing_interface/demos/indexDNN.html"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amiraa.pages.cba.mit.edu/physical-computing-design-tools/01_Code/physical_computing_interface/indexSimulation.html" TargetMode="External"/><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gif"/><Relationship Id="rId3" Type="http://schemas.openxmlformats.org/officeDocument/2006/relationships/hyperlink" Target="https://amiraa.pages.cba.mit.edu/physical-computing-design-tools/01_Code/physical_computing_interface/index.html" TargetMode="External"/><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hyperlink" Target="http://drive.google.com/file/d/1potod0fogVxmFehkiF5EYrSe4ONOOSox/view" TargetMode="External"/><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1D289-FEE6-4C00-967D-45A7A3DB8646}"/>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8730F61-3811-4FD7-8C00-750442DF89D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96834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999" name="Google Shape;999;p92"/>
          <p:cNvSpPr txBox="1">
            <a:spLocks noGrp="1"/>
          </p:cNvSpPr>
          <p:nvPr>
            <p:ph type="title"/>
          </p:nvPr>
        </p:nvSpPr>
        <p:spPr>
          <a:xfrm>
            <a:off x="415600" y="593367"/>
            <a:ext cx="11360800" cy="763600"/>
          </a:xfrm>
          <a:prstGeom prst="rect">
            <a:avLst/>
          </a:prstGeom>
        </p:spPr>
        <p:txBody>
          <a:bodyPr spcFirstLastPara="1" vert="horz" wrap="square" lIns="121900" tIns="121900" rIns="121900" bIns="121900" rtlCol="0" anchor="t" anchorCtr="0">
            <a:noAutofit/>
          </a:bodyPr>
          <a:lstStyle/>
          <a:p>
            <a:r>
              <a:rPr lang="en" b="1" i="1"/>
              <a:t>Machine Learning Application</a:t>
            </a:r>
            <a:endParaRPr b="1" i="1"/>
          </a:p>
        </p:txBody>
      </p:sp>
      <p:pic>
        <p:nvPicPr>
          <p:cNvPr id="1000" name="Google Shape;1000;p92"/>
          <p:cNvPicPr preferRelativeResize="0"/>
          <p:nvPr/>
        </p:nvPicPr>
        <p:blipFill>
          <a:blip r:embed="rId3">
            <a:alphaModFix/>
          </a:blip>
          <a:stretch>
            <a:fillRect/>
          </a:stretch>
        </p:blipFill>
        <p:spPr>
          <a:xfrm>
            <a:off x="2450398" y="1812700"/>
            <a:ext cx="8114196" cy="4432835"/>
          </a:xfrm>
          <a:prstGeom prst="rect">
            <a:avLst/>
          </a:prstGeom>
          <a:noFill/>
          <a:ln>
            <a:noFill/>
          </a:ln>
          <a:effectLst>
            <a:outerShdw blurRad="57150" dist="19050" dir="5400000" algn="bl" rotWithShape="0">
              <a:srgbClr val="000000">
                <a:alpha val="50000"/>
              </a:srgbClr>
            </a:outerShdw>
          </a:effectLst>
        </p:spPr>
      </p:pic>
      <p:sp>
        <p:nvSpPr>
          <p:cNvPr id="1001" name="Google Shape;1001;p92"/>
          <p:cNvSpPr txBox="1"/>
          <p:nvPr/>
        </p:nvSpPr>
        <p:spPr>
          <a:xfrm>
            <a:off x="868833" y="6447900"/>
            <a:ext cx="8404800" cy="356000"/>
          </a:xfrm>
          <a:prstGeom prst="rect">
            <a:avLst/>
          </a:prstGeom>
          <a:noFill/>
          <a:ln>
            <a:noFill/>
          </a:ln>
        </p:spPr>
        <p:txBody>
          <a:bodyPr spcFirstLastPara="1" wrap="square" lIns="121900" tIns="121900" rIns="121900" bIns="121900" anchor="t" anchorCtr="0">
            <a:noAutofit/>
          </a:bodyPr>
          <a:lstStyle/>
          <a:p>
            <a:r>
              <a:rPr lang="en" sz="1067"/>
              <a:t>* Live Demo </a:t>
            </a:r>
            <a:r>
              <a:rPr lang="en" sz="1067" u="sng">
                <a:solidFill>
                  <a:srgbClr val="0097A7"/>
                </a:solidFill>
                <a:hlinkClick r:id="rId4"/>
              </a:rPr>
              <a:t>Link</a:t>
            </a:r>
            <a:r>
              <a:rPr lang="en" sz="1067"/>
              <a:t>.</a:t>
            </a:r>
            <a:endParaRPr sz="1067"/>
          </a:p>
        </p:txBody>
      </p:sp>
      <p:grpSp>
        <p:nvGrpSpPr>
          <p:cNvPr id="1002" name="Google Shape;1002;p92"/>
          <p:cNvGrpSpPr/>
          <p:nvPr/>
        </p:nvGrpSpPr>
        <p:grpSpPr>
          <a:xfrm>
            <a:off x="547952" y="2302943"/>
            <a:ext cx="2311680" cy="890253"/>
            <a:chOff x="661400" y="2395175"/>
            <a:chExt cx="1444800" cy="462325"/>
          </a:xfrm>
        </p:grpSpPr>
        <p:cxnSp>
          <p:nvCxnSpPr>
            <p:cNvPr id="1003" name="Google Shape;1003;p92"/>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1004" name="Google Shape;1004;p92"/>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1005" name="Google Shape;1005;p92"/>
          <p:cNvSpPr txBox="1"/>
          <p:nvPr/>
        </p:nvSpPr>
        <p:spPr>
          <a:xfrm>
            <a:off x="372800" y="1943533"/>
            <a:ext cx="1750400" cy="4452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3D Assembly of DICE </a:t>
            </a:r>
            <a:endParaRPr sz="2000"/>
          </a:p>
        </p:txBody>
      </p:sp>
      <p:grpSp>
        <p:nvGrpSpPr>
          <p:cNvPr id="1006" name="Google Shape;1006;p92"/>
          <p:cNvGrpSpPr/>
          <p:nvPr/>
        </p:nvGrpSpPr>
        <p:grpSpPr>
          <a:xfrm>
            <a:off x="635536" y="4597959"/>
            <a:ext cx="3101665" cy="378108"/>
            <a:chOff x="661400" y="2395175"/>
            <a:chExt cx="1938541" cy="196358"/>
          </a:xfrm>
        </p:grpSpPr>
        <p:cxnSp>
          <p:nvCxnSpPr>
            <p:cNvPr id="1007" name="Google Shape;1007;p92"/>
            <p:cNvCxnSpPr/>
            <p:nvPr/>
          </p:nvCxnSpPr>
          <p:spPr>
            <a:xfrm rot="10800000">
              <a:off x="1611741" y="2395333"/>
              <a:ext cx="988200" cy="196200"/>
            </a:xfrm>
            <a:prstGeom prst="straightConnector1">
              <a:avLst/>
            </a:prstGeom>
            <a:noFill/>
            <a:ln w="9525" cap="flat" cmpd="sng">
              <a:solidFill>
                <a:schemeClr val="accent5"/>
              </a:solidFill>
              <a:prstDash val="dot"/>
              <a:round/>
              <a:headEnd type="none" w="med" len="med"/>
              <a:tailEnd type="none" w="med" len="med"/>
            </a:ln>
          </p:spPr>
        </p:cxnSp>
        <p:cxnSp>
          <p:nvCxnSpPr>
            <p:cNvPr id="1008" name="Google Shape;1008;p92"/>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1009" name="Google Shape;1009;p92"/>
          <p:cNvSpPr txBox="1"/>
          <p:nvPr/>
        </p:nvSpPr>
        <p:spPr>
          <a:xfrm>
            <a:off x="314003" y="4307033"/>
            <a:ext cx="1990000" cy="4452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Convolutional Neural Network Configuration and output</a:t>
            </a:r>
            <a:endParaRPr sz="2000"/>
          </a:p>
        </p:txBody>
      </p:sp>
      <p:grpSp>
        <p:nvGrpSpPr>
          <p:cNvPr id="1010" name="Google Shape;1010;p92"/>
          <p:cNvGrpSpPr/>
          <p:nvPr/>
        </p:nvGrpSpPr>
        <p:grpSpPr>
          <a:xfrm flipH="1">
            <a:off x="7297257" y="1547624"/>
            <a:ext cx="2352905" cy="834651"/>
            <a:chOff x="661400" y="2395175"/>
            <a:chExt cx="1444800" cy="462325"/>
          </a:xfrm>
        </p:grpSpPr>
        <p:cxnSp>
          <p:nvCxnSpPr>
            <p:cNvPr id="1011" name="Google Shape;1011;p92"/>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1012" name="Google Shape;1012;p92"/>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1013" name="Google Shape;1013;p92"/>
          <p:cNvSpPr txBox="1"/>
          <p:nvPr/>
        </p:nvSpPr>
        <p:spPr>
          <a:xfrm>
            <a:off x="8039600" y="1188967"/>
            <a:ext cx="1750400" cy="4452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Computation Graph</a:t>
            </a:r>
            <a:endParaRPr sz="2000"/>
          </a:p>
        </p:txBody>
      </p:sp>
      <p:grpSp>
        <p:nvGrpSpPr>
          <p:cNvPr id="1014" name="Google Shape;1014;p92"/>
          <p:cNvGrpSpPr/>
          <p:nvPr/>
        </p:nvGrpSpPr>
        <p:grpSpPr>
          <a:xfrm rot="10800000">
            <a:off x="7072324" y="5965843"/>
            <a:ext cx="2352905" cy="482051"/>
            <a:chOff x="661400" y="2395175"/>
            <a:chExt cx="1444800" cy="462325"/>
          </a:xfrm>
        </p:grpSpPr>
        <p:cxnSp>
          <p:nvCxnSpPr>
            <p:cNvPr id="1015" name="Google Shape;1015;p92"/>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1016" name="Google Shape;1016;p92"/>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1017" name="Google Shape;1017;p92"/>
          <p:cNvSpPr txBox="1"/>
          <p:nvPr/>
        </p:nvSpPr>
        <p:spPr>
          <a:xfrm>
            <a:off x="7134133" y="6360900"/>
            <a:ext cx="3045600" cy="5300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Computing Nodes Details and Code</a:t>
            </a:r>
            <a:endParaRPr sz="2000"/>
          </a:p>
        </p:txBody>
      </p:sp>
      <p:grpSp>
        <p:nvGrpSpPr>
          <p:cNvPr id="1018" name="Google Shape;1018;p92"/>
          <p:cNvGrpSpPr/>
          <p:nvPr/>
        </p:nvGrpSpPr>
        <p:grpSpPr>
          <a:xfrm rot="10800000">
            <a:off x="10023142" y="4115606"/>
            <a:ext cx="1942581" cy="482359"/>
            <a:chOff x="661400" y="2395175"/>
            <a:chExt cx="1444800" cy="462325"/>
          </a:xfrm>
        </p:grpSpPr>
        <p:cxnSp>
          <p:nvCxnSpPr>
            <p:cNvPr id="1019" name="Google Shape;1019;p92"/>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1020" name="Google Shape;1020;p92"/>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1021" name="Google Shape;1021;p92"/>
          <p:cNvSpPr txBox="1"/>
          <p:nvPr/>
        </p:nvSpPr>
        <p:spPr>
          <a:xfrm>
            <a:off x="10543200" y="4269867"/>
            <a:ext cx="1750400" cy="4824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Machine Learning Training and Progress</a:t>
            </a:r>
            <a:endParaRPr sz="2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sp>
        <p:nvSpPr>
          <p:cNvPr id="858" name="Google Shape;858;p86"/>
          <p:cNvSpPr txBox="1">
            <a:spLocks noGrp="1"/>
          </p:cNvSpPr>
          <p:nvPr>
            <p:ph type="title"/>
          </p:nvPr>
        </p:nvSpPr>
        <p:spPr>
          <a:xfrm>
            <a:off x="415600" y="593367"/>
            <a:ext cx="11360800" cy="763600"/>
          </a:xfrm>
          <a:prstGeom prst="rect">
            <a:avLst/>
          </a:prstGeom>
        </p:spPr>
        <p:txBody>
          <a:bodyPr spcFirstLastPara="1" vert="horz" wrap="square" lIns="121900" tIns="121900" rIns="121900" bIns="121900" rtlCol="0" anchor="t" anchorCtr="0">
            <a:noAutofit/>
          </a:bodyPr>
          <a:lstStyle/>
          <a:p>
            <a:r>
              <a:rPr lang="en" b="1" i="1"/>
              <a:t>Integrated Physical Computing Design Tools</a:t>
            </a:r>
            <a:endParaRPr b="1" i="1"/>
          </a:p>
        </p:txBody>
      </p:sp>
      <p:sp>
        <p:nvSpPr>
          <p:cNvPr id="859" name="Google Shape;859;p86"/>
          <p:cNvSpPr txBox="1"/>
          <p:nvPr/>
        </p:nvSpPr>
        <p:spPr>
          <a:xfrm>
            <a:off x="868833" y="6447900"/>
            <a:ext cx="8404800" cy="356000"/>
          </a:xfrm>
          <a:prstGeom prst="rect">
            <a:avLst/>
          </a:prstGeom>
          <a:noFill/>
          <a:ln>
            <a:noFill/>
          </a:ln>
        </p:spPr>
        <p:txBody>
          <a:bodyPr spcFirstLastPara="1" wrap="square" lIns="121900" tIns="121900" rIns="121900" bIns="121900" anchor="t" anchorCtr="0">
            <a:noAutofit/>
          </a:bodyPr>
          <a:lstStyle/>
          <a:p>
            <a:r>
              <a:rPr lang="en" sz="1067"/>
              <a:t>* Live Demo </a:t>
            </a:r>
            <a:r>
              <a:rPr lang="en" sz="1067" u="sng">
                <a:solidFill>
                  <a:srgbClr val="0097A7"/>
                </a:solidFill>
                <a:hlinkClick r:id="rId3"/>
              </a:rPr>
              <a:t>Link</a:t>
            </a:r>
            <a:r>
              <a:rPr lang="en" sz="1067"/>
              <a:t>.</a:t>
            </a:r>
            <a:endParaRPr sz="1067"/>
          </a:p>
        </p:txBody>
      </p:sp>
      <p:pic>
        <p:nvPicPr>
          <p:cNvPr id="860" name="Google Shape;860;p86"/>
          <p:cNvPicPr preferRelativeResize="0"/>
          <p:nvPr/>
        </p:nvPicPr>
        <p:blipFill rotWithShape="1">
          <a:blip r:embed="rId4">
            <a:alphaModFix/>
          </a:blip>
          <a:srcRect l="8437" t="2161" r="44051" b="18674"/>
          <a:stretch/>
        </p:blipFill>
        <p:spPr>
          <a:xfrm>
            <a:off x="525201" y="1839168"/>
            <a:ext cx="5114588" cy="3966065"/>
          </a:xfrm>
          <a:prstGeom prst="rect">
            <a:avLst/>
          </a:prstGeom>
          <a:noFill/>
          <a:ln>
            <a:noFill/>
          </a:ln>
          <a:effectLst>
            <a:outerShdw blurRad="57150" dist="19050" dir="5400000" algn="bl" rotWithShape="0">
              <a:srgbClr val="000000">
                <a:alpha val="50000"/>
              </a:srgbClr>
            </a:outerShdw>
          </a:effectLst>
        </p:spPr>
      </p:pic>
      <p:sp>
        <p:nvSpPr>
          <p:cNvPr id="861" name="Google Shape;861;p86"/>
          <p:cNvSpPr txBox="1"/>
          <p:nvPr/>
        </p:nvSpPr>
        <p:spPr>
          <a:xfrm>
            <a:off x="-223300" y="1427233"/>
            <a:ext cx="1750400" cy="4452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3D Assembly </a:t>
            </a:r>
            <a:endParaRPr sz="1200">
              <a:solidFill>
                <a:schemeClr val="dk1"/>
              </a:solidFill>
            </a:endParaRPr>
          </a:p>
          <a:p>
            <a:pPr algn="ctr"/>
            <a:endParaRPr sz="2000"/>
          </a:p>
        </p:txBody>
      </p:sp>
      <p:grpSp>
        <p:nvGrpSpPr>
          <p:cNvPr id="862" name="Google Shape;862;p86"/>
          <p:cNvGrpSpPr/>
          <p:nvPr/>
        </p:nvGrpSpPr>
        <p:grpSpPr>
          <a:xfrm>
            <a:off x="152407" y="1714977"/>
            <a:ext cx="1707093" cy="1622303"/>
            <a:chOff x="692263" y="2395200"/>
            <a:chExt cx="1413937" cy="462300"/>
          </a:xfrm>
        </p:grpSpPr>
        <p:cxnSp>
          <p:nvCxnSpPr>
            <p:cNvPr id="863" name="Google Shape;863;p86"/>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64" name="Google Shape;864;p86"/>
            <p:cNvCxnSpPr/>
            <p:nvPr/>
          </p:nvCxnSpPr>
          <p:spPr>
            <a:xfrm rot="10800000" flipH="1">
              <a:off x="692263" y="2401458"/>
              <a:ext cx="919500" cy="3900"/>
            </a:xfrm>
            <a:prstGeom prst="straightConnector1">
              <a:avLst/>
            </a:prstGeom>
            <a:noFill/>
            <a:ln w="9525" cap="flat" cmpd="sng">
              <a:solidFill>
                <a:schemeClr val="accent5"/>
              </a:solidFill>
              <a:prstDash val="dot"/>
              <a:round/>
              <a:headEnd type="none" w="med" len="med"/>
              <a:tailEnd type="none" w="med" len="med"/>
            </a:ln>
          </p:spPr>
        </p:cxnSp>
      </p:grpSp>
      <p:grpSp>
        <p:nvGrpSpPr>
          <p:cNvPr id="865" name="Google Shape;865;p86"/>
          <p:cNvGrpSpPr/>
          <p:nvPr/>
        </p:nvGrpSpPr>
        <p:grpSpPr>
          <a:xfrm rot="10800000" flipH="1">
            <a:off x="153127" y="4924167"/>
            <a:ext cx="1745896" cy="1402571"/>
            <a:chOff x="661400" y="2395175"/>
            <a:chExt cx="1444800" cy="462325"/>
          </a:xfrm>
        </p:grpSpPr>
        <p:cxnSp>
          <p:nvCxnSpPr>
            <p:cNvPr id="866" name="Google Shape;866;p86"/>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67" name="Google Shape;867;p86"/>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868" name="Google Shape;868;p86"/>
          <p:cNvSpPr txBox="1"/>
          <p:nvPr/>
        </p:nvSpPr>
        <p:spPr>
          <a:xfrm>
            <a:off x="-275397" y="6002700"/>
            <a:ext cx="1990000" cy="4452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Simulation </a:t>
            </a:r>
            <a:endParaRPr sz="1200">
              <a:solidFill>
                <a:schemeClr val="dk1"/>
              </a:solidFill>
            </a:endParaRPr>
          </a:p>
          <a:p>
            <a:pPr algn="ctr"/>
            <a:r>
              <a:rPr lang="en" sz="1200">
                <a:solidFill>
                  <a:schemeClr val="dk1"/>
                </a:solidFill>
              </a:rPr>
              <a:t>Result</a:t>
            </a:r>
            <a:endParaRPr sz="2000"/>
          </a:p>
        </p:txBody>
      </p:sp>
      <p:grpSp>
        <p:nvGrpSpPr>
          <p:cNvPr id="869" name="Google Shape;869;p86"/>
          <p:cNvGrpSpPr/>
          <p:nvPr/>
        </p:nvGrpSpPr>
        <p:grpSpPr>
          <a:xfrm flipH="1">
            <a:off x="3845643" y="1643978"/>
            <a:ext cx="1539988" cy="1859124"/>
            <a:chOff x="654842" y="2395200"/>
            <a:chExt cx="1451358" cy="462300"/>
          </a:xfrm>
        </p:grpSpPr>
        <p:cxnSp>
          <p:nvCxnSpPr>
            <p:cNvPr id="870" name="Google Shape;870;p86"/>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71" name="Google Shape;871;p86"/>
            <p:cNvCxnSpPr/>
            <p:nvPr/>
          </p:nvCxnSpPr>
          <p:spPr>
            <a:xfrm>
              <a:off x="654842" y="2400170"/>
              <a:ext cx="957300" cy="1200"/>
            </a:xfrm>
            <a:prstGeom prst="straightConnector1">
              <a:avLst/>
            </a:prstGeom>
            <a:noFill/>
            <a:ln w="9525" cap="flat" cmpd="sng">
              <a:solidFill>
                <a:schemeClr val="accent5"/>
              </a:solidFill>
              <a:prstDash val="dot"/>
              <a:round/>
              <a:headEnd type="none" w="med" len="med"/>
              <a:tailEnd type="none" w="med" len="med"/>
            </a:ln>
          </p:spPr>
        </p:cxnSp>
      </p:grpSp>
      <p:sp>
        <p:nvSpPr>
          <p:cNvPr id="872" name="Google Shape;872;p86"/>
          <p:cNvSpPr txBox="1"/>
          <p:nvPr/>
        </p:nvSpPr>
        <p:spPr>
          <a:xfrm>
            <a:off x="3777600" y="1340033"/>
            <a:ext cx="2318400" cy="6196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Computation Graph</a:t>
            </a:r>
            <a:endParaRPr sz="2000"/>
          </a:p>
        </p:txBody>
      </p:sp>
      <p:grpSp>
        <p:nvGrpSpPr>
          <p:cNvPr id="873" name="Google Shape;873;p86"/>
          <p:cNvGrpSpPr/>
          <p:nvPr/>
        </p:nvGrpSpPr>
        <p:grpSpPr>
          <a:xfrm rot="10800000">
            <a:off x="3504323" y="5198450"/>
            <a:ext cx="2222680" cy="905849"/>
            <a:chOff x="661400" y="2395175"/>
            <a:chExt cx="1444800" cy="462325"/>
          </a:xfrm>
        </p:grpSpPr>
        <p:cxnSp>
          <p:nvCxnSpPr>
            <p:cNvPr id="874" name="Google Shape;874;p86"/>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75" name="Google Shape;875;p86"/>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876" name="Google Shape;876;p86"/>
          <p:cNvSpPr txBox="1"/>
          <p:nvPr/>
        </p:nvSpPr>
        <p:spPr>
          <a:xfrm>
            <a:off x="3947267" y="6034333"/>
            <a:ext cx="1990000" cy="5300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Computing Nodes </a:t>
            </a:r>
            <a:endParaRPr sz="1200">
              <a:solidFill>
                <a:schemeClr val="dk1"/>
              </a:solidFill>
            </a:endParaRPr>
          </a:p>
          <a:p>
            <a:pPr algn="ctr"/>
            <a:r>
              <a:rPr lang="en" sz="1200">
                <a:solidFill>
                  <a:schemeClr val="dk1"/>
                </a:solidFill>
              </a:rPr>
              <a:t>Details and Code</a:t>
            </a:r>
            <a:endParaRPr sz="2000"/>
          </a:p>
        </p:txBody>
      </p:sp>
      <p:pic>
        <p:nvPicPr>
          <p:cNvPr id="877" name="Google Shape;877;p86"/>
          <p:cNvPicPr preferRelativeResize="0"/>
          <p:nvPr/>
        </p:nvPicPr>
        <p:blipFill>
          <a:blip r:embed="rId5">
            <a:alphaModFix/>
          </a:blip>
          <a:stretch>
            <a:fillRect/>
          </a:stretch>
        </p:blipFill>
        <p:spPr>
          <a:xfrm>
            <a:off x="5748633" y="1622485"/>
            <a:ext cx="3954435" cy="4188316"/>
          </a:xfrm>
          <a:prstGeom prst="rect">
            <a:avLst/>
          </a:prstGeom>
          <a:noFill/>
          <a:ln>
            <a:noFill/>
          </a:ln>
          <a:effectLst>
            <a:outerShdw blurRad="57150" dist="19050" dir="5400000" algn="bl" rotWithShape="0">
              <a:srgbClr val="000000">
                <a:alpha val="50000"/>
              </a:srgbClr>
            </a:outerShdw>
          </a:effectLst>
        </p:spPr>
      </p:pic>
      <p:pic>
        <p:nvPicPr>
          <p:cNvPr id="878" name="Google Shape;878;p86"/>
          <p:cNvPicPr preferRelativeResize="0"/>
          <p:nvPr/>
        </p:nvPicPr>
        <p:blipFill rotWithShape="1">
          <a:blip r:embed="rId6">
            <a:alphaModFix/>
          </a:blip>
          <a:srcRect l="3410" r="14796" b="3297"/>
          <a:stretch/>
        </p:blipFill>
        <p:spPr>
          <a:xfrm>
            <a:off x="10783133" y="1481200"/>
            <a:ext cx="1408867" cy="1785667"/>
          </a:xfrm>
          <a:prstGeom prst="rect">
            <a:avLst/>
          </a:prstGeom>
          <a:noFill/>
          <a:ln>
            <a:noFill/>
          </a:ln>
        </p:spPr>
      </p:pic>
      <p:pic>
        <p:nvPicPr>
          <p:cNvPr id="879" name="Google Shape;879;p86"/>
          <p:cNvPicPr preferRelativeResize="0"/>
          <p:nvPr/>
        </p:nvPicPr>
        <p:blipFill>
          <a:blip r:embed="rId7">
            <a:alphaModFix/>
          </a:blip>
          <a:stretch>
            <a:fillRect/>
          </a:stretch>
        </p:blipFill>
        <p:spPr>
          <a:xfrm>
            <a:off x="9739434" y="1338034"/>
            <a:ext cx="1082689" cy="2330633"/>
          </a:xfrm>
          <a:prstGeom prst="rect">
            <a:avLst/>
          </a:prstGeom>
          <a:noFill/>
          <a:ln>
            <a:noFill/>
          </a:ln>
        </p:spPr>
      </p:pic>
      <p:grpSp>
        <p:nvGrpSpPr>
          <p:cNvPr id="880" name="Google Shape;880;p86"/>
          <p:cNvGrpSpPr/>
          <p:nvPr/>
        </p:nvGrpSpPr>
        <p:grpSpPr>
          <a:xfrm>
            <a:off x="10067434" y="3959134"/>
            <a:ext cx="1819735" cy="1686967"/>
            <a:chOff x="3817625" y="3266850"/>
            <a:chExt cx="1364801" cy="1265225"/>
          </a:xfrm>
        </p:grpSpPr>
        <p:pic>
          <p:nvPicPr>
            <p:cNvPr id="881" name="Google Shape;881;p86"/>
            <p:cNvPicPr preferRelativeResize="0"/>
            <p:nvPr/>
          </p:nvPicPr>
          <p:blipFill rotWithShape="1">
            <a:blip r:embed="rId8">
              <a:alphaModFix/>
            </a:blip>
            <a:srcRect r="90326"/>
            <a:stretch/>
          </p:blipFill>
          <p:spPr>
            <a:xfrm>
              <a:off x="3817625" y="3266850"/>
              <a:ext cx="451449" cy="1265225"/>
            </a:xfrm>
            <a:prstGeom prst="rect">
              <a:avLst/>
            </a:prstGeom>
            <a:noFill/>
            <a:ln>
              <a:noFill/>
            </a:ln>
          </p:spPr>
        </p:pic>
        <p:pic>
          <p:nvPicPr>
            <p:cNvPr id="882" name="Google Shape;882;p86"/>
            <p:cNvPicPr preferRelativeResize="0"/>
            <p:nvPr/>
          </p:nvPicPr>
          <p:blipFill rotWithShape="1">
            <a:blip r:embed="rId8">
              <a:alphaModFix/>
            </a:blip>
            <a:srcRect l="26057" r="68426"/>
            <a:stretch/>
          </p:blipFill>
          <p:spPr>
            <a:xfrm>
              <a:off x="4220800" y="3266850"/>
              <a:ext cx="257425" cy="1265225"/>
            </a:xfrm>
            <a:prstGeom prst="rect">
              <a:avLst/>
            </a:prstGeom>
            <a:noFill/>
            <a:ln>
              <a:noFill/>
            </a:ln>
          </p:spPr>
        </p:pic>
        <p:pic>
          <p:nvPicPr>
            <p:cNvPr id="883" name="Google Shape;883;p86"/>
            <p:cNvPicPr preferRelativeResize="0"/>
            <p:nvPr/>
          </p:nvPicPr>
          <p:blipFill rotWithShape="1">
            <a:blip r:embed="rId8">
              <a:alphaModFix/>
            </a:blip>
            <a:srcRect l="49155" r="46193"/>
            <a:stretch/>
          </p:blipFill>
          <p:spPr>
            <a:xfrm>
              <a:off x="4478226" y="3266850"/>
              <a:ext cx="217037" cy="1265225"/>
            </a:xfrm>
            <a:prstGeom prst="rect">
              <a:avLst/>
            </a:prstGeom>
            <a:noFill/>
            <a:ln>
              <a:noFill/>
            </a:ln>
          </p:spPr>
        </p:pic>
        <p:pic>
          <p:nvPicPr>
            <p:cNvPr id="884" name="Google Shape;884;p86"/>
            <p:cNvPicPr preferRelativeResize="0"/>
            <p:nvPr/>
          </p:nvPicPr>
          <p:blipFill rotWithShape="1">
            <a:blip r:embed="rId8">
              <a:alphaModFix/>
            </a:blip>
            <a:srcRect l="71514" r="23834"/>
            <a:stretch/>
          </p:blipFill>
          <p:spPr>
            <a:xfrm>
              <a:off x="4695275" y="3266850"/>
              <a:ext cx="217049" cy="1265225"/>
            </a:xfrm>
            <a:prstGeom prst="rect">
              <a:avLst/>
            </a:prstGeom>
            <a:noFill/>
            <a:ln>
              <a:noFill/>
            </a:ln>
          </p:spPr>
        </p:pic>
        <p:pic>
          <p:nvPicPr>
            <p:cNvPr id="885" name="Google Shape;885;p86"/>
            <p:cNvPicPr preferRelativeResize="0"/>
            <p:nvPr/>
          </p:nvPicPr>
          <p:blipFill rotWithShape="1">
            <a:blip r:embed="rId8">
              <a:alphaModFix/>
            </a:blip>
            <a:srcRect l="93469"/>
            <a:stretch/>
          </p:blipFill>
          <p:spPr>
            <a:xfrm>
              <a:off x="4877625" y="3266850"/>
              <a:ext cx="304801" cy="1265225"/>
            </a:xfrm>
            <a:prstGeom prst="rect">
              <a:avLst/>
            </a:prstGeom>
            <a:noFill/>
            <a:ln>
              <a:noFill/>
            </a:ln>
          </p:spPr>
        </p:pic>
      </p:grpSp>
      <p:sp>
        <p:nvSpPr>
          <p:cNvPr id="886" name="Google Shape;886;p86"/>
          <p:cNvSpPr txBox="1"/>
          <p:nvPr/>
        </p:nvSpPr>
        <p:spPr>
          <a:xfrm>
            <a:off x="5712267" y="5960767"/>
            <a:ext cx="3990800" cy="818000"/>
          </a:xfrm>
          <a:prstGeom prst="rect">
            <a:avLst/>
          </a:prstGeom>
          <a:noFill/>
          <a:ln>
            <a:noFill/>
          </a:ln>
        </p:spPr>
        <p:txBody>
          <a:bodyPr spcFirstLastPara="1" wrap="square" lIns="121900" tIns="121900" rIns="121900" bIns="121900" anchor="t" anchorCtr="0">
            <a:noAutofit/>
          </a:bodyPr>
          <a:lstStyle/>
          <a:p>
            <a:pPr algn="ctr">
              <a:buClr>
                <a:schemeClr val="dk1"/>
              </a:buClr>
              <a:buSzPts val="1100"/>
            </a:pPr>
            <a:r>
              <a:rPr lang="en" sz="1333" b="1">
                <a:solidFill>
                  <a:schemeClr val="dk1"/>
                </a:solidFill>
              </a:rPr>
              <a:t>Performance Projection Graph:</a:t>
            </a:r>
            <a:endParaRPr sz="1333" b="1">
              <a:solidFill>
                <a:schemeClr val="dk1"/>
              </a:solidFill>
            </a:endParaRPr>
          </a:p>
          <a:p>
            <a:pPr algn="ctr"/>
            <a:r>
              <a:rPr lang="en" sz="1333">
                <a:solidFill>
                  <a:schemeClr val="dk1"/>
                </a:solidFill>
              </a:rPr>
              <a:t>Hardware and Software Variables and their influence on Performance measures</a:t>
            </a:r>
            <a:endParaRPr sz="1333"/>
          </a:p>
        </p:txBody>
      </p:sp>
      <p:sp>
        <p:nvSpPr>
          <p:cNvPr id="887" name="Google Shape;887;p86"/>
          <p:cNvSpPr txBox="1"/>
          <p:nvPr/>
        </p:nvSpPr>
        <p:spPr>
          <a:xfrm>
            <a:off x="9560267" y="5646100"/>
            <a:ext cx="2737200" cy="1158400"/>
          </a:xfrm>
          <a:prstGeom prst="rect">
            <a:avLst/>
          </a:prstGeom>
          <a:noFill/>
          <a:ln>
            <a:noFill/>
          </a:ln>
        </p:spPr>
        <p:txBody>
          <a:bodyPr spcFirstLastPara="1" wrap="square" lIns="121900" tIns="121900" rIns="121900" bIns="121900" anchor="t" anchorCtr="0">
            <a:noAutofit/>
          </a:bodyPr>
          <a:lstStyle/>
          <a:p>
            <a:pPr algn="ctr"/>
            <a:r>
              <a:rPr lang="en" sz="1333" b="1">
                <a:solidFill>
                  <a:schemeClr val="dk1"/>
                </a:solidFill>
              </a:rPr>
              <a:t>Examples of Hardware architecture design suggestions (</a:t>
            </a:r>
            <a:r>
              <a:rPr lang="en" sz="1333">
                <a:solidFill>
                  <a:schemeClr val="dk1"/>
                </a:solidFill>
              </a:rPr>
              <a:t>given target software and minimum target performance)</a:t>
            </a:r>
            <a:endParaRPr sz="1333"/>
          </a:p>
        </p:txBody>
      </p:sp>
      <p:sp>
        <p:nvSpPr>
          <p:cNvPr id="888" name="Google Shape;888;p86"/>
          <p:cNvSpPr txBox="1"/>
          <p:nvPr/>
        </p:nvSpPr>
        <p:spPr>
          <a:xfrm>
            <a:off x="9739433" y="3541651"/>
            <a:ext cx="1347600" cy="356000"/>
          </a:xfrm>
          <a:prstGeom prst="rect">
            <a:avLst/>
          </a:prstGeom>
          <a:noFill/>
          <a:ln>
            <a:noFill/>
          </a:ln>
        </p:spPr>
        <p:txBody>
          <a:bodyPr spcFirstLastPara="1" wrap="square" lIns="121900" tIns="121900" rIns="121900" bIns="121900" anchor="t" anchorCtr="0">
            <a:noAutofit/>
          </a:bodyPr>
          <a:lstStyle/>
          <a:p>
            <a:pPr algn="ctr"/>
            <a:r>
              <a:rPr lang="en" sz="1067"/>
              <a:t>Processor Type</a:t>
            </a:r>
            <a:endParaRPr sz="1067"/>
          </a:p>
        </p:txBody>
      </p:sp>
      <p:sp>
        <p:nvSpPr>
          <p:cNvPr id="889" name="Google Shape;889;p86"/>
          <p:cNvSpPr txBox="1"/>
          <p:nvPr/>
        </p:nvSpPr>
        <p:spPr>
          <a:xfrm>
            <a:off x="10914033" y="3486567"/>
            <a:ext cx="1347600" cy="356000"/>
          </a:xfrm>
          <a:prstGeom prst="rect">
            <a:avLst/>
          </a:prstGeom>
          <a:noFill/>
          <a:ln>
            <a:noFill/>
          </a:ln>
        </p:spPr>
        <p:txBody>
          <a:bodyPr spcFirstLastPara="1" wrap="square" lIns="121900" tIns="121900" rIns="121900" bIns="121900" anchor="t" anchorCtr="0">
            <a:noAutofit/>
          </a:bodyPr>
          <a:lstStyle/>
          <a:p>
            <a:pPr algn="ctr"/>
            <a:r>
              <a:rPr lang="en" sz="1067"/>
              <a:t>Number of Connections</a:t>
            </a:r>
            <a:endParaRPr sz="1067"/>
          </a:p>
        </p:txBody>
      </p:sp>
      <p:sp>
        <p:nvSpPr>
          <p:cNvPr id="890" name="Google Shape;890;p86"/>
          <p:cNvSpPr txBox="1"/>
          <p:nvPr/>
        </p:nvSpPr>
        <p:spPr>
          <a:xfrm>
            <a:off x="9965833" y="5365033"/>
            <a:ext cx="1954800" cy="356000"/>
          </a:xfrm>
          <a:prstGeom prst="rect">
            <a:avLst/>
          </a:prstGeom>
          <a:noFill/>
          <a:ln>
            <a:noFill/>
          </a:ln>
        </p:spPr>
        <p:txBody>
          <a:bodyPr spcFirstLastPara="1" wrap="square" lIns="121900" tIns="121900" rIns="121900" bIns="121900" anchor="t" anchorCtr="0">
            <a:noAutofit/>
          </a:bodyPr>
          <a:lstStyle/>
          <a:p>
            <a:pPr algn="ctr"/>
            <a:r>
              <a:rPr lang="en" sz="1067"/>
              <a:t>Optimum Number of Nodes</a:t>
            </a:r>
            <a:endParaRPr sz="1067"/>
          </a:p>
        </p:txBody>
      </p:sp>
      <p:sp>
        <p:nvSpPr>
          <p:cNvPr id="891" name="Google Shape;891;p86"/>
          <p:cNvSpPr txBox="1"/>
          <p:nvPr/>
        </p:nvSpPr>
        <p:spPr>
          <a:xfrm>
            <a:off x="948133" y="6055400"/>
            <a:ext cx="3990800" cy="392400"/>
          </a:xfrm>
          <a:prstGeom prst="rect">
            <a:avLst/>
          </a:prstGeom>
          <a:noFill/>
          <a:ln>
            <a:noFill/>
          </a:ln>
        </p:spPr>
        <p:txBody>
          <a:bodyPr spcFirstLastPara="1" wrap="square" lIns="121900" tIns="121900" rIns="121900" bIns="121900" anchor="t" anchorCtr="0">
            <a:noAutofit/>
          </a:bodyPr>
          <a:lstStyle/>
          <a:p>
            <a:pPr algn="ctr"/>
            <a:r>
              <a:rPr lang="en" sz="1333" b="1">
                <a:solidFill>
                  <a:schemeClr val="dk1"/>
                </a:solidFill>
              </a:rPr>
              <a:t>Web Interface</a:t>
            </a:r>
            <a:endParaRPr sz="1333"/>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p85"/>
          <p:cNvSpPr txBox="1"/>
          <p:nvPr/>
        </p:nvSpPr>
        <p:spPr>
          <a:xfrm>
            <a:off x="876733" y="6371400"/>
            <a:ext cx="8404800" cy="356000"/>
          </a:xfrm>
          <a:prstGeom prst="rect">
            <a:avLst/>
          </a:prstGeom>
          <a:noFill/>
          <a:ln>
            <a:noFill/>
          </a:ln>
        </p:spPr>
        <p:txBody>
          <a:bodyPr spcFirstLastPara="1" wrap="square" lIns="121900" tIns="121900" rIns="121900" bIns="121900" anchor="t" anchorCtr="0">
            <a:noAutofit/>
          </a:bodyPr>
          <a:lstStyle/>
          <a:p>
            <a:r>
              <a:rPr lang="en" sz="1067"/>
              <a:t>* Live Demo </a:t>
            </a:r>
            <a:r>
              <a:rPr lang="en" sz="1067" u="sng">
                <a:solidFill>
                  <a:srgbClr val="0097A7"/>
                </a:solidFill>
                <a:hlinkClick r:id="rId3"/>
              </a:rPr>
              <a:t>Link</a:t>
            </a:r>
            <a:r>
              <a:rPr lang="en" sz="1067"/>
              <a:t>.</a:t>
            </a:r>
            <a:endParaRPr sz="1067"/>
          </a:p>
        </p:txBody>
      </p:sp>
      <p:grpSp>
        <p:nvGrpSpPr>
          <p:cNvPr id="825" name="Google Shape;825;p85"/>
          <p:cNvGrpSpPr/>
          <p:nvPr/>
        </p:nvGrpSpPr>
        <p:grpSpPr>
          <a:xfrm>
            <a:off x="7079884" y="1356961"/>
            <a:ext cx="4656784" cy="4513707"/>
            <a:chOff x="5274840" y="909020"/>
            <a:chExt cx="4330549" cy="3798137"/>
          </a:xfrm>
        </p:grpSpPr>
        <p:pic>
          <p:nvPicPr>
            <p:cNvPr id="826" name="Google Shape;826;p85"/>
            <p:cNvPicPr preferRelativeResize="0"/>
            <p:nvPr/>
          </p:nvPicPr>
          <p:blipFill rotWithShape="1">
            <a:blip r:embed="rId4">
              <a:alphaModFix/>
            </a:blip>
            <a:srcRect l="21019" t="-7311" r="-7308" b="9959"/>
            <a:stretch/>
          </p:blipFill>
          <p:spPr>
            <a:xfrm>
              <a:off x="5274840" y="909020"/>
              <a:ext cx="2409812" cy="1555004"/>
            </a:xfrm>
            <a:prstGeom prst="rect">
              <a:avLst/>
            </a:prstGeom>
            <a:noFill/>
            <a:ln>
              <a:noFill/>
            </a:ln>
            <a:effectLst>
              <a:outerShdw blurRad="57150" dist="19050" dir="5400000" algn="bl" rotWithShape="0">
                <a:srgbClr val="000000">
                  <a:alpha val="50000"/>
                </a:srgbClr>
              </a:outerShdw>
            </a:effectLst>
          </p:spPr>
        </p:pic>
        <p:pic>
          <p:nvPicPr>
            <p:cNvPr id="827" name="Google Shape;827;p85"/>
            <p:cNvPicPr preferRelativeResize="0"/>
            <p:nvPr/>
          </p:nvPicPr>
          <p:blipFill rotWithShape="1">
            <a:blip r:embed="rId5">
              <a:alphaModFix/>
            </a:blip>
            <a:srcRect l="17930" t="449" r="27617" b="39656"/>
            <a:stretch/>
          </p:blipFill>
          <p:spPr>
            <a:xfrm>
              <a:off x="7429754" y="1025457"/>
              <a:ext cx="2175636" cy="1362644"/>
            </a:xfrm>
            <a:prstGeom prst="rect">
              <a:avLst/>
            </a:prstGeom>
            <a:noFill/>
            <a:ln>
              <a:noFill/>
            </a:ln>
            <a:effectLst>
              <a:outerShdw blurRad="57150" dist="19050" dir="5400000" algn="bl" rotWithShape="0">
                <a:srgbClr val="000000">
                  <a:alpha val="50000"/>
                </a:srgbClr>
              </a:outerShdw>
            </a:effectLst>
          </p:spPr>
        </p:pic>
        <p:pic>
          <p:nvPicPr>
            <p:cNvPr id="828" name="Google Shape;828;p85"/>
            <p:cNvPicPr preferRelativeResize="0"/>
            <p:nvPr/>
          </p:nvPicPr>
          <p:blipFill rotWithShape="1">
            <a:blip r:embed="rId6">
              <a:alphaModFix/>
            </a:blip>
            <a:srcRect l="52312" t="28101" b="24493"/>
            <a:stretch/>
          </p:blipFill>
          <p:spPr>
            <a:xfrm>
              <a:off x="5274856" y="2267743"/>
              <a:ext cx="2154898" cy="1219708"/>
            </a:xfrm>
            <a:prstGeom prst="rect">
              <a:avLst/>
            </a:prstGeom>
            <a:noFill/>
            <a:ln>
              <a:noFill/>
            </a:ln>
            <a:effectLst>
              <a:outerShdw blurRad="57150" dist="19050" dir="5400000" algn="bl" rotWithShape="0">
                <a:srgbClr val="000000">
                  <a:alpha val="50000"/>
                </a:srgbClr>
              </a:outerShdw>
            </a:effectLst>
          </p:spPr>
        </p:pic>
        <p:pic>
          <p:nvPicPr>
            <p:cNvPr id="829" name="Google Shape;829;p85"/>
            <p:cNvPicPr preferRelativeResize="0"/>
            <p:nvPr/>
          </p:nvPicPr>
          <p:blipFill rotWithShape="1">
            <a:blip r:embed="rId7">
              <a:alphaModFix/>
            </a:blip>
            <a:srcRect l="43381" t="3276" b="25187"/>
            <a:stretch/>
          </p:blipFill>
          <p:spPr>
            <a:xfrm>
              <a:off x="7429754" y="2267743"/>
              <a:ext cx="2175636" cy="1555005"/>
            </a:xfrm>
            <a:prstGeom prst="rect">
              <a:avLst/>
            </a:prstGeom>
            <a:noFill/>
            <a:ln>
              <a:noFill/>
            </a:ln>
            <a:effectLst>
              <a:outerShdw blurRad="57150" dist="19050" dir="5400000" algn="bl" rotWithShape="0">
                <a:srgbClr val="000000">
                  <a:alpha val="50000"/>
                </a:srgbClr>
              </a:outerShdw>
            </a:effectLst>
          </p:spPr>
        </p:pic>
        <p:pic>
          <p:nvPicPr>
            <p:cNvPr id="830" name="Google Shape;830;p85"/>
            <p:cNvPicPr preferRelativeResize="0"/>
            <p:nvPr/>
          </p:nvPicPr>
          <p:blipFill rotWithShape="1">
            <a:blip r:embed="rId8">
              <a:alphaModFix/>
            </a:blip>
            <a:srcRect l="42028" t="17300" b="24468"/>
            <a:stretch/>
          </p:blipFill>
          <p:spPr>
            <a:xfrm>
              <a:off x="5274856" y="3487451"/>
              <a:ext cx="2154897" cy="1218978"/>
            </a:xfrm>
            <a:prstGeom prst="rect">
              <a:avLst/>
            </a:prstGeom>
            <a:noFill/>
            <a:ln>
              <a:noFill/>
            </a:ln>
            <a:effectLst>
              <a:outerShdw blurRad="57150" dist="19050" dir="5400000" algn="bl" rotWithShape="0">
                <a:srgbClr val="000000">
                  <a:alpha val="50000"/>
                </a:srgbClr>
              </a:outerShdw>
            </a:effectLst>
          </p:spPr>
        </p:pic>
        <p:pic>
          <p:nvPicPr>
            <p:cNvPr id="831" name="Google Shape;831;p85"/>
            <p:cNvPicPr preferRelativeResize="0"/>
            <p:nvPr/>
          </p:nvPicPr>
          <p:blipFill rotWithShape="1">
            <a:blip r:embed="rId9">
              <a:alphaModFix/>
            </a:blip>
            <a:srcRect l="38471" t="24515" r="18106" b="32308"/>
            <a:stretch/>
          </p:blipFill>
          <p:spPr>
            <a:xfrm>
              <a:off x="7429754" y="3487451"/>
              <a:ext cx="2175635" cy="1219707"/>
            </a:xfrm>
            <a:prstGeom prst="rect">
              <a:avLst/>
            </a:prstGeom>
            <a:noFill/>
            <a:ln>
              <a:noFill/>
            </a:ln>
            <a:effectLst>
              <a:outerShdw blurRad="57150" dist="19050" dir="5400000" algn="bl" rotWithShape="0">
                <a:srgbClr val="000000">
                  <a:alpha val="50000"/>
                </a:srgbClr>
              </a:outerShdw>
            </a:effectLst>
          </p:spPr>
        </p:pic>
      </p:grpSp>
      <p:sp>
        <p:nvSpPr>
          <p:cNvPr id="832" name="Google Shape;832;p85"/>
          <p:cNvSpPr txBox="1"/>
          <p:nvPr/>
        </p:nvSpPr>
        <p:spPr>
          <a:xfrm>
            <a:off x="948133" y="6055400"/>
            <a:ext cx="3990800" cy="392400"/>
          </a:xfrm>
          <a:prstGeom prst="rect">
            <a:avLst/>
          </a:prstGeom>
          <a:noFill/>
          <a:ln>
            <a:noFill/>
          </a:ln>
        </p:spPr>
        <p:txBody>
          <a:bodyPr spcFirstLastPara="1" wrap="square" lIns="121900" tIns="121900" rIns="121900" bIns="121900" anchor="t" anchorCtr="0">
            <a:noAutofit/>
          </a:bodyPr>
          <a:lstStyle/>
          <a:p>
            <a:pPr algn="ctr"/>
            <a:r>
              <a:rPr lang="en" sz="1467" b="1">
                <a:solidFill>
                  <a:schemeClr val="dk1"/>
                </a:solidFill>
              </a:rPr>
              <a:t>Web Interface</a:t>
            </a:r>
            <a:endParaRPr sz="1467"/>
          </a:p>
        </p:txBody>
      </p:sp>
      <p:sp>
        <p:nvSpPr>
          <p:cNvPr id="833" name="Google Shape;833;p85"/>
          <p:cNvSpPr txBox="1"/>
          <p:nvPr/>
        </p:nvSpPr>
        <p:spPr>
          <a:xfrm>
            <a:off x="7589333" y="6055400"/>
            <a:ext cx="3990800" cy="672000"/>
          </a:xfrm>
          <a:prstGeom prst="rect">
            <a:avLst/>
          </a:prstGeom>
          <a:noFill/>
          <a:ln>
            <a:noFill/>
          </a:ln>
        </p:spPr>
        <p:txBody>
          <a:bodyPr spcFirstLastPara="1" wrap="square" lIns="121900" tIns="121900" rIns="121900" bIns="121900" anchor="t" anchorCtr="0">
            <a:noAutofit/>
          </a:bodyPr>
          <a:lstStyle/>
          <a:p>
            <a:pPr algn="ctr"/>
            <a:r>
              <a:rPr lang="en" sz="1467" b="1">
                <a:solidFill>
                  <a:schemeClr val="dk1"/>
                </a:solidFill>
              </a:rPr>
              <a:t>Design-Assembly Integration</a:t>
            </a:r>
            <a:endParaRPr sz="1467"/>
          </a:p>
        </p:txBody>
      </p:sp>
      <p:sp>
        <p:nvSpPr>
          <p:cNvPr id="834" name="Google Shape;834;p85"/>
          <p:cNvSpPr txBox="1">
            <a:spLocks noGrp="1"/>
          </p:cNvSpPr>
          <p:nvPr>
            <p:ph type="title"/>
          </p:nvPr>
        </p:nvSpPr>
        <p:spPr>
          <a:xfrm>
            <a:off x="415600" y="593367"/>
            <a:ext cx="11360800" cy="763600"/>
          </a:xfrm>
          <a:prstGeom prst="rect">
            <a:avLst/>
          </a:prstGeom>
        </p:spPr>
        <p:txBody>
          <a:bodyPr spcFirstLastPara="1" vert="horz" wrap="square" lIns="121900" tIns="121900" rIns="121900" bIns="121900" rtlCol="0" anchor="t" anchorCtr="0">
            <a:noAutofit/>
          </a:bodyPr>
          <a:lstStyle/>
          <a:p>
            <a:r>
              <a:rPr lang="en" b="1" i="1"/>
              <a:t>Joint Hardware and Software Design</a:t>
            </a:r>
            <a:endParaRPr b="1" i="1"/>
          </a:p>
        </p:txBody>
      </p:sp>
      <p:pic>
        <p:nvPicPr>
          <p:cNvPr id="835" name="Google Shape;835;p85"/>
          <p:cNvPicPr preferRelativeResize="0"/>
          <p:nvPr/>
        </p:nvPicPr>
        <p:blipFill>
          <a:blip r:embed="rId10">
            <a:alphaModFix/>
          </a:blip>
          <a:stretch>
            <a:fillRect/>
          </a:stretch>
        </p:blipFill>
        <p:spPr>
          <a:xfrm>
            <a:off x="754300" y="1683634"/>
            <a:ext cx="5562419" cy="4292031"/>
          </a:xfrm>
          <a:prstGeom prst="rect">
            <a:avLst/>
          </a:prstGeom>
          <a:noFill/>
          <a:ln>
            <a:noFill/>
          </a:ln>
          <a:effectLst>
            <a:outerShdw blurRad="57150" dist="19050" dir="5400000" algn="bl" rotWithShape="0">
              <a:srgbClr val="000000">
                <a:alpha val="50000"/>
              </a:srgbClr>
            </a:outerShdw>
          </a:effectLst>
        </p:spPr>
      </p:pic>
      <p:sp>
        <p:nvSpPr>
          <p:cNvPr id="836" name="Google Shape;836;p85"/>
          <p:cNvSpPr txBox="1"/>
          <p:nvPr/>
        </p:nvSpPr>
        <p:spPr>
          <a:xfrm>
            <a:off x="-35800" y="1238433"/>
            <a:ext cx="1750400" cy="4452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3D Assembly of DICE </a:t>
            </a:r>
            <a:endParaRPr sz="2000"/>
          </a:p>
        </p:txBody>
      </p:sp>
      <p:grpSp>
        <p:nvGrpSpPr>
          <p:cNvPr id="837" name="Google Shape;837;p85"/>
          <p:cNvGrpSpPr/>
          <p:nvPr/>
        </p:nvGrpSpPr>
        <p:grpSpPr>
          <a:xfrm>
            <a:off x="129001" y="1582810"/>
            <a:ext cx="2040583" cy="1621317"/>
            <a:chOff x="675885" y="2395200"/>
            <a:chExt cx="1430315" cy="462300"/>
          </a:xfrm>
        </p:grpSpPr>
        <p:cxnSp>
          <p:nvCxnSpPr>
            <p:cNvPr id="838" name="Google Shape;838;p85"/>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39" name="Google Shape;839;p85"/>
            <p:cNvCxnSpPr/>
            <p:nvPr/>
          </p:nvCxnSpPr>
          <p:spPr>
            <a:xfrm rot="10800000" flipH="1">
              <a:off x="675885" y="2401458"/>
              <a:ext cx="936000" cy="3900"/>
            </a:xfrm>
            <a:prstGeom prst="straightConnector1">
              <a:avLst/>
            </a:prstGeom>
            <a:noFill/>
            <a:ln w="9525" cap="flat" cmpd="sng">
              <a:solidFill>
                <a:schemeClr val="accent5"/>
              </a:solidFill>
              <a:prstDash val="dot"/>
              <a:round/>
              <a:headEnd type="none" w="med" len="med"/>
              <a:tailEnd type="none" w="med" len="med"/>
            </a:ln>
          </p:spPr>
        </p:cxnSp>
      </p:grpSp>
      <p:grpSp>
        <p:nvGrpSpPr>
          <p:cNvPr id="840" name="Google Shape;840;p85"/>
          <p:cNvGrpSpPr/>
          <p:nvPr/>
        </p:nvGrpSpPr>
        <p:grpSpPr>
          <a:xfrm rot="10800000" flipH="1">
            <a:off x="153123" y="5324912"/>
            <a:ext cx="2617592" cy="1017979"/>
            <a:chOff x="661400" y="2395175"/>
            <a:chExt cx="1444800" cy="462325"/>
          </a:xfrm>
        </p:grpSpPr>
        <p:cxnSp>
          <p:nvCxnSpPr>
            <p:cNvPr id="841" name="Google Shape;841;p85"/>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42" name="Google Shape;842;p85"/>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843" name="Google Shape;843;p85"/>
          <p:cNvSpPr txBox="1"/>
          <p:nvPr/>
        </p:nvSpPr>
        <p:spPr>
          <a:xfrm>
            <a:off x="-5431" y="5984267"/>
            <a:ext cx="1990000" cy="4452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Assembler Live Control</a:t>
            </a:r>
            <a:endParaRPr sz="2000"/>
          </a:p>
        </p:txBody>
      </p:sp>
      <p:grpSp>
        <p:nvGrpSpPr>
          <p:cNvPr id="844" name="Google Shape;844;p85"/>
          <p:cNvGrpSpPr/>
          <p:nvPr/>
        </p:nvGrpSpPr>
        <p:grpSpPr>
          <a:xfrm flipH="1">
            <a:off x="4383555" y="1593967"/>
            <a:ext cx="2554984" cy="1161484"/>
            <a:chOff x="661400" y="2395175"/>
            <a:chExt cx="1444800" cy="462325"/>
          </a:xfrm>
        </p:grpSpPr>
        <p:cxnSp>
          <p:nvCxnSpPr>
            <p:cNvPr id="845" name="Google Shape;845;p85"/>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46" name="Google Shape;846;p85"/>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847" name="Google Shape;847;p85"/>
          <p:cNvSpPr txBox="1"/>
          <p:nvPr/>
        </p:nvSpPr>
        <p:spPr>
          <a:xfrm>
            <a:off x="5179089" y="1238440"/>
            <a:ext cx="1900800" cy="6196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Computation Graph</a:t>
            </a:r>
            <a:endParaRPr sz="2000"/>
          </a:p>
        </p:txBody>
      </p:sp>
      <p:grpSp>
        <p:nvGrpSpPr>
          <p:cNvPr id="848" name="Google Shape;848;p85"/>
          <p:cNvGrpSpPr/>
          <p:nvPr/>
        </p:nvGrpSpPr>
        <p:grpSpPr>
          <a:xfrm rot="10800000">
            <a:off x="4485190" y="5795376"/>
            <a:ext cx="2352905" cy="482051"/>
            <a:chOff x="661400" y="2395175"/>
            <a:chExt cx="1444800" cy="462325"/>
          </a:xfrm>
        </p:grpSpPr>
        <p:cxnSp>
          <p:nvCxnSpPr>
            <p:cNvPr id="849" name="Google Shape;849;p85"/>
            <p:cNvCxnSpPr/>
            <p:nvPr/>
          </p:nvCxnSpPr>
          <p:spPr>
            <a:xfrm rot="10800000">
              <a:off x="1611800" y="2395200"/>
              <a:ext cx="494400" cy="462300"/>
            </a:xfrm>
            <a:prstGeom prst="straightConnector1">
              <a:avLst/>
            </a:prstGeom>
            <a:noFill/>
            <a:ln w="9525" cap="flat" cmpd="sng">
              <a:solidFill>
                <a:schemeClr val="accent5"/>
              </a:solidFill>
              <a:prstDash val="dot"/>
              <a:round/>
              <a:headEnd type="none" w="med" len="med"/>
              <a:tailEnd type="none" w="med" len="med"/>
            </a:ln>
          </p:spPr>
        </p:cxnSp>
        <p:cxnSp>
          <p:nvCxnSpPr>
            <p:cNvPr id="850" name="Google Shape;850;p85"/>
            <p:cNvCxnSpPr/>
            <p:nvPr/>
          </p:nvCxnSpPr>
          <p:spPr>
            <a:xfrm>
              <a:off x="661400" y="2395175"/>
              <a:ext cx="950400" cy="6300"/>
            </a:xfrm>
            <a:prstGeom prst="straightConnector1">
              <a:avLst/>
            </a:prstGeom>
            <a:noFill/>
            <a:ln w="9525" cap="flat" cmpd="sng">
              <a:solidFill>
                <a:schemeClr val="accent5"/>
              </a:solidFill>
              <a:prstDash val="dot"/>
              <a:round/>
              <a:headEnd type="none" w="med" len="med"/>
              <a:tailEnd type="none" w="med" len="med"/>
            </a:ln>
          </p:spPr>
        </p:cxnSp>
      </p:grpSp>
      <p:sp>
        <p:nvSpPr>
          <p:cNvPr id="851" name="Google Shape;851;p85"/>
          <p:cNvSpPr txBox="1"/>
          <p:nvPr/>
        </p:nvSpPr>
        <p:spPr>
          <a:xfrm>
            <a:off x="5073033" y="5960767"/>
            <a:ext cx="1990000" cy="530000"/>
          </a:xfrm>
          <a:prstGeom prst="rect">
            <a:avLst/>
          </a:prstGeom>
          <a:noFill/>
          <a:ln>
            <a:noFill/>
          </a:ln>
        </p:spPr>
        <p:txBody>
          <a:bodyPr spcFirstLastPara="1" wrap="square" lIns="121900" tIns="121900" rIns="121900" bIns="121900" anchor="t" anchorCtr="0">
            <a:noAutofit/>
          </a:bodyPr>
          <a:lstStyle/>
          <a:p>
            <a:pPr algn="ctr"/>
            <a:r>
              <a:rPr lang="en" sz="1200">
                <a:solidFill>
                  <a:schemeClr val="dk1"/>
                </a:solidFill>
              </a:rPr>
              <a:t>Computing Nodes </a:t>
            </a:r>
            <a:endParaRPr sz="1200">
              <a:solidFill>
                <a:schemeClr val="dk1"/>
              </a:solidFill>
            </a:endParaRPr>
          </a:p>
          <a:p>
            <a:pPr algn="ctr"/>
            <a:r>
              <a:rPr lang="en" sz="1200">
                <a:solidFill>
                  <a:schemeClr val="dk1"/>
                </a:solidFill>
              </a:rPr>
              <a:t>Details and Code</a:t>
            </a:r>
            <a:endParaRPr sz="2000"/>
          </a:p>
        </p:txBody>
      </p:sp>
      <p:pic>
        <p:nvPicPr>
          <p:cNvPr id="852" name="Google Shape;852;p85" title="assemblerFirstTrial.mp4">
            <a:hlinkClick r:id="rId11"/>
          </p:cNvPr>
          <p:cNvPicPr preferRelativeResize="0"/>
          <p:nvPr/>
        </p:nvPicPr>
        <p:blipFill>
          <a:blip r:embed="rId12">
            <a:alphaModFix/>
          </a:blip>
          <a:stretch>
            <a:fillRect/>
          </a:stretch>
        </p:blipFill>
        <p:spPr>
          <a:xfrm>
            <a:off x="12575600" y="3429001"/>
            <a:ext cx="4013101" cy="3009825"/>
          </a:xfrm>
          <a:prstGeom prst="rect">
            <a:avLst/>
          </a:prstGeom>
          <a:noFill/>
          <a:ln>
            <a:noFill/>
          </a:ln>
        </p:spPr>
      </p:pic>
      <p:pic>
        <p:nvPicPr>
          <p:cNvPr id="853" name="Google Shape;853;p85"/>
          <p:cNvPicPr preferRelativeResize="0"/>
          <p:nvPr/>
        </p:nvPicPr>
        <p:blipFill>
          <a:blip r:embed="rId13">
            <a:alphaModFix/>
          </a:blip>
          <a:stretch>
            <a:fillRect/>
          </a:stretch>
        </p:blipFill>
        <p:spPr>
          <a:xfrm>
            <a:off x="12378067" y="502028"/>
            <a:ext cx="4308968" cy="251250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id="{613C767F-DA7E-444B-9108-2B8917BDE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1066" y="3059237"/>
            <a:ext cx="4247372" cy="3239590"/>
          </a:xfrm>
          <a:prstGeom prst="rect">
            <a:avLst/>
          </a:prstGeom>
          <a:ln>
            <a:noFill/>
          </a:ln>
          <a:effectLst>
            <a:outerShdw blurRad="292100" dist="139700" dir="2700000" algn="tl" rotWithShape="0">
              <a:srgbClr val="333333">
                <a:alpha val="65000"/>
              </a:srgbClr>
            </a:outerShdw>
          </a:effectLst>
        </p:spPr>
      </p:pic>
      <p:pic>
        <p:nvPicPr>
          <p:cNvPr id="6" name="Google Shape;835;p85">
            <a:extLst>
              <a:ext uri="{FF2B5EF4-FFF2-40B4-BE49-F238E27FC236}">
                <a16:creationId xmlns:a16="http://schemas.microsoft.com/office/drawing/2014/main" id="{BA24551C-C5D3-4F4D-8928-7609A59C6D60}"/>
              </a:ext>
            </a:extLst>
          </p:cNvPr>
          <p:cNvPicPr preferRelativeResize="0"/>
          <p:nvPr/>
        </p:nvPicPr>
        <p:blipFill rotWithShape="1">
          <a:blip r:embed="rId3">
            <a:alphaModFix/>
          </a:blip>
          <a:srcRect t="53561" r="50976" b="2986"/>
          <a:stretch/>
        </p:blipFill>
        <p:spPr>
          <a:xfrm>
            <a:off x="9060673" y="690903"/>
            <a:ext cx="2658594" cy="1768511"/>
          </a:xfrm>
          <a:prstGeom prst="rect">
            <a:avLst/>
          </a:prstGeom>
          <a:noFill/>
          <a:ln>
            <a:noFill/>
          </a:ln>
          <a:effectLst>
            <a:outerShdw blurRad="57150" dist="19050" dir="5400000" algn="bl" rotWithShape="0">
              <a:srgbClr val="000000">
                <a:alpha val="50000"/>
              </a:srgbClr>
            </a:outerShdw>
          </a:effectLst>
        </p:spPr>
      </p:pic>
      <p:pic>
        <p:nvPicPr>
          <p:cNvPr id="7" name="Google Shape;835;p85">
            <a:extLst>
              <a:ext uri="{FF2B5EF4-FFF2-40B4-BE49-F238E27FC236}">
                <a16:creationId xmlns:a16="http://schemas.microsoft.com/office/drawing/2014/main" id="{7577173E-D511-428B-9054-68F0DA0FA1F5}"/>
              </a:ext>
            </a:extLst>
          </p:cNvPr>
          <p:cNvPicPr preferRelativeResize="0"/>
          <p:nvPr/>
        </p:nvPicPr>
        <p:blipFill rotWithShape="1">
          <a:blip r:embed="rId3">
            <a:alphaModFix/>
          </a:blip>
          <a:srcRect t="6719" r="50977" b="47175"/>
          <a:stretch/>
        </p:blipFill>
        <p:spPr>
          <a:xfrm>
            <a:off x="472733" y="595413"/>
            <a:ext cx="2518241" cy="1852398"/>
          </a:xfrm>
          <a:prstGeom prst="rect">
            <a:avLst/>
          </a:prstGeom>
          <a:noFill/>
          <a:ln>
            <a:noFill/>
          </a:ln>
          <a:effectLst>
            <a:outerShdw blurRad="57150" dist="19050" dir="5400000" algn="bl" rotWithShape="0">
              <a:srgbClr val="000000">
                <a:alpha val="50000"/>
              </a:srgbClr>
            </a:outerShdw>
          </a:effectLst>
        </p:spPr>
      </p:pic>
      <p:pic>
        <p:nvPicPr>
          <p:cNvPr id="8" name="Google Shape;835;p85">
            <a:extLst>
              <a:ext uri="{FF2B5EF4-FFF2-40B4-BE49-F238E27FC236}">
                <a16:creationId xmlns:a16="http://schemas.microsoft.com/office/drawing/2014/main" id="{EED700E3-4830-465C-B08B-4992ADE3C3E1}"/>
              </a:ext>
            </a:extLst>
          </p:cNvPr>
          <p:cNvPicPr preferRelativeResize="0"/>
          <p:nvPr/>
        </p:nvPicPr>
        <p:blipFill rotWithShape="1">
          <a:blip r:embed="rId3">
            <a:alphaModFix/>
          </a:blip>
          <a:srcRect l="49729" t="54110" r="1577" b="1356"/>
          <a:stretch/>
        </p:blipFill>
        <p:spPr>
          <a:xfrm>
            <a:off x="3231319" y="577082"/>
            <a:ext cx="2662137" cy="1876417"/>
          </a:xfrm>
          <a:prstGeom prst="rect">
            <a:avLst/>
          </a:prstGeom>
          <a:noFill/>
          <a:ln>
            <a:noFill/>
          </a:ln>
          <a:effectLst>
            <a:outerShdw blurRad="57150" dist="19050" dir="5400000" algn="bl" rotWithShape="0">
              <a:srgbClr val="000000">
                <a:alpha val="50000"/>
              </a:srgbClr>
            </a:outerShdw>
          </a:effectLst>
        </p:spPr>
      </p:pic>
      <p:pic>
        <p:nvPicPr>
          <p:cNvPr id="9" name="Google Shape;860;p86">
            <a:extLst>
              <a:ext uri="{FF2B5EF4-FFF2-40B4-BE49-F238E27FC236}">
                <a16:creationId xmlns:a16="http://schemas.microsoft.com/office/drawing/2014/main" id="{E0629DD7-5677-4F1B-B136-445555C262A1}"/>
              </a:ext>
            </a:extLst>
          </p:cNvPr>
          <p:cNvPicPr preferRelativeResize="0"/>
          <p:nvPr/>
        </p:nvPicPr>
        <p:blipFill rotWithShape="1">
          <a:blip r:embed="rId4">
            <a:alphaModFix/>
          </a:blip>
          <a:srcRect l="8437" t="45238" r="68775" b="21314"/>
          <a:stretch/>
        </p:blipFill>
        <p:spPr>
          <a:xfrm>
            <a:off x="9057131" y="2682081"/>
            <a:ext cx="2662136" cy="1857875"/>
          </a:xfrm>
          <a:prstGeom prst="rect">
            <a:avLst/>
          </a:prstGeom>
          <a:noFill/>
          <a:ln>
            <a:noFill/>
          </a:ln>
          <a:effectLst>
            <a:outerShdw blurRad="50800" dist="38100" dir="2700000" algn="tl" rotWithShape="0">
              <a:prstClr val="black">
                <a:alpha val="40000"/>
              </a:prstClr>
            </a:outerShdw>
          </a:effectLst>
        </p:spPr>
      </p:pic>
      <p:grpSp>
        <p:nvGrpSpPr>
          <p:cNvPr id="12" name="Group 11">
            <a:extLst>
              <a:ext uri="{FF2B5EF4-FFF2-40B4-BE49-F238E27FC236}">
                <a16:creationId xmlns:a16="http://schemas.microsoft.com/office/drawing/2014/main" id="{6A3BEDFB-0D35-42BD-A0E4-262F928D3863}"/>
              </a:ext>
            </a:extLst>
          </p:cNvPr>
          <p:cNvGrpSpPr/>
          <p:nvPr/>
        </p:nvGrpSpPr>
        <p:grpSpPr>
          <a:xfrm>
            <a:off x="-323089" y="3722644"/>
            <a:ext cx="2662136" cy="1876417"/>
            <a:chOff x="8471006" y="5059475"/>
            <a:chExt cx="2475412" cy="1748703"/>
          </a:xfrm>
        </p:grpSpPr>
        <p:pic>
          <p:nvPicPr>
            <p:cNvPr id="10" name="Google Shape;860;p86">
              <a:extLst>
                <a:ext uri="{FF2B5EF4-FFF2-40B4-BE49-F238E27FC236}">
                  <a16:creationId xmlns:a16="http://schemas.microsoft.com/office/drawing/2014/main" id="{1E40CAEC-C390-4E62-A955-A06245D36B23}"/>
                </a:ext>
              </a:extLst>
            </p:cNvPr>
            <p:cNvPicPr preferRelativeResize="0"/>
            <p:nvPr/>
          </p:nvPicPr>
          <p:blipFill rotWithShape="1">
            <a:blip r:embed="rId4">
              <a:alphaModFix/>
            </a:blip>
            <a:srcRect l="32317" t="8081" r="44687" b="57013"/>
            <a:stretch/>
          </p:blipFill>
          <p:spPr>
            <a:xfrm>
              <a:off x="8471006" y="5059475"/>
              <a:ext cx="2475412" cy="1748703"/>
            </a:xfrm>
            <a:prstGeom prst="rect">
              <a:avLst/>
            </a:prstGeom>
            <a:noFill/>
            <a:ln>
              <a:noFill/>
            </a:ln>
            <a:effectLst>
              <a:outerShdw blurRad="57150" dist="19050" dir="5400000" algn="bl" rotWithShape="0">
                <a:srgbClr val="000000">
                  <a:alpha val="50000"/>
                </a:srgbClr>
              </a:outerShdw>
            </a:effectLst>
          </p:spPr>
        </p:pic>
        <p:pic>
          <p:nvPicPr>
            <p:cNvPr id="11" name="Google Shape;860;p86">
              <a:extLst>
                <a:ext uri="{FF2B5EF4-FFF2-40B4-BE49-F238E27FC236}">
                  <a16:creationId xmlns:a16="http://schemas.microsoft.com/office/drawing/2014/main" id="{FC0DD22D-C4CE-4CF9-A3D4-F67D7A66C1A7}"/>
                </a:ext>
              </a:extLst>
            </p:cNvPr>
            <p:cNvPicPr preferRelativeResize="0"/>
            <p:nvPr/>
          </p:nvPicPr>
          <p:blipFill rotWithShape="1">
            <a:blip r:embed="rId4">
              <a:alphaModFix/>
            </a:blip>
            <a:srcRect l="44189" t="36198" r="46770" b="60151"/>
            <a:stretch/>
          </p:blipFill>
          <p:spPr>
            <a:xfrm>
              <a:off x="9881796" y="5059475"/>
              <a:ext cx="1064622" cy="300446"/>
            </a:xfrm>
            <a:prstGeom prst="rect">
              <a:avLst/>
            </a:prstGeom>
            <a:noFill/>
            <a:ln>
              <a:noFill/>
            </a:ln>
            <a:effectLst>
              <a:outerShdw blurRad="57150" dist="19050" dir="5400000" algn="bl" rotWithShape="0">
                <a:srgbClr val="000000">
                  <a:alpha val="50000"/>
                </a:srgbClr>
              </a:outerShdw>
            </a:effectLst>
          </p:spPr>
        </p:pic>
      </p:grpSp>
      <p:pic>
        <p:nvPicPr>
          <p:cNvPr id="13" name="Google Shape;1000;p92">
            <a:extLst>
              <a:ext uri="{FF2B5EF4-FFF2-40B4-BE49-F238E27FC236}">
                <a16:creationId xmlns:a16="http://schemas.microsoft.com/office/drawing/2014/main" id="{38700439-6EE0-4794-A9F4-8F8B98A17E1E}"/>
              </a:ext>
            </a:extLst>
          </p:cNvPr>
          <p:cNvPicPr preferRelativeResize="0"/>
          <p:nvPr/>
        </p:nvPicPr>
        <p:blipFill rotWithShape="1">
          <a:blip r:embed="rId5">
            <a:alphaModFix/>
          </a:blip>
          <a:srcRect l="1" t="52798" r="63165" b="3285"/>
          <a:stretch/>
        </p:blipFill>
        <p:spPr>
          <a:xfrm>
            <a:off x="9057131" y="4714677"/>
            <a:ext cx="2665293" cy="1768769"/>
          </a:xfrm>
          <a:prstGeom prst="rect">
            <a:avLst/>
          </a:prstGeom>
          <a:noFill/>
          <a:ln>
            <a:noFill/>
          </a:ln>
          <a:effectLst>
            <a:outerShdw blurRad="57150" dist="19050" dir="5400000" algn="bl" rotWithShape="0">
              <a:srgbClr val="000000">
                <a:alpha val="50000"/>
              </a:srgbClr>
            </a:outerShdw>
          </a:effectLst>
        </p:spPr>
      </p:pic>
      <p:grpSp>
        <p:nvGrpSpPr>
          <p:cNvPr id="14" name="Google Shape;848;p85">
            <a:extLst>
              <a:ext uri="{FF2B5EF4-FFF2-40B4-BE49-F238E27FC236}">
                <a16:creationId xmlns:a16="http://schemas.microsoft.com/office/drawing/2014/main" id="{F4C95A5F-864E-46E5-8951-0023703F6ECB}"/>
              </a:ext>
            </a:extLst>
          </p:cNvPr>
          <p:cNvGrpSpPr/>
          <p:nvPr/>
        </p:nvGrpSpPr>
        <p:grpSpPr>
          <a:xfrm rot="10800000">
            <a:off x="7411269" y="5919263"/>
            <a:ext cx="2077635" cy="482054"/>
            <a:chOff x="661400" y="2395172"/>
            <a:chExt cx="1444800" cy="462328"/>
          </a:xfrm>
        </p:grpSpPr>
        <p:cxnSp>
          <p:nvCxnSpPr>
            <p:cNvPr id="15" name="Google Shape;849;p85">
              <a:extLst>
                <a:ext uri="{FF2B5EF4-FFF2-40B4-BE49-F238E27FC236}">
                  <a16:creationId xmlns:a16="http://schemas.microsoft.com/office/drawing/2014/main" id="{C3AABB01-A4F3-435E-A1FC-C0A5370FF4FD}"/>
                </a:ext>
              </a:extLst>
            </p:cNvPr>
            <p:cNvCxnSpPr/>
            <p:nvPr/>
          </p:nvCxnSpPr>
          <p:spPr>
            <a:xfrm rot="10800000">
              <a:off x="1611800" y="2395200"/>
              <a:ext cx="494400" cy="462300"/>
            </a:xfrm>
            <a:prstGeom prst="straightConnector1">
              <a:avLst/>
            </a:prstGeom>
            <a:noFill/>
            <a:ln w="12700" cap="flat" cmpd="sng">
              <a:solidFill>
                <a:srgbClr val="1D5C60"/>
              </a:solidFill>
              <a:prstDash val="sysDot"/>
              <a:round/>
              <a:headEnd type="none" w="med" len="med"/>
              <a:tailEnd type="none" w="med" len="med"/>
            </a:ln>
          </p:spPr>
        </p:cxnSp>
        <p:cxnSp>
          <p:nvCxnSpPr>
            <p:cNvPr id="16" name="Google Shape;850;p85">
              <a:extLst>
                <a:ext uri="{FF2B5EF4-FFF2-40B4-BE49-F238E27FC236}">
                  <a16:creationId xmlns:a16="http://schemas.microsoft.com/office/drawing/2014/main" id="{59820654-9A62-494F-90DD-018F572B8C22}"/>
                </a:ext>
              </a:extLst>
            </p:cNvPr>
            <p:cNvCxnSpPr>
              <a:cxnSpLocks/>
            </p:cNvCxnSpPr>
            <p:nvPr/>
          </p:nvCxnSpPr>
          <p:spPr>
            <a:xfrm rot="10800000" flipH="1" flipV="1">
              <a:off x="661400" y="2395172"/>
              <a:ext cx="950400" cy="1"/>
            </a:xfrm>
            <a:prstGeom prst="straightConnector1">
              <a:avLst/>
            </a:prstGeom>
            <a:noFill/>
            <a:ln w="12700" cap="flat" cmpd="sng">
              <a:solidFill>
                <a:srgbClr val="1D5C60"/>
              </a:solidFill>
              <a:prstDash val="sysDot"/>
              <a:round/>
              <a:headEnd type="none" w="med" len="med"/>
              <a:tailEnd type="none" w="med" len="med"/>
            </a:ln>
          </p:spPr>
        </p:cxnSp>
      </p:grpSp>
      <p:sp>
        <p:nvSpPr>
          <p:cNvPr id="17" name="Google Shape;851;p85">
            <a:extLst>
              <a:ext uri="{FF2B5EF4-FFF2-40B4-BE49-F238E27FC236}">
                <a16:creationId xmlns:a16="http://schemas.microsoft.com/office/drawing/2014/main" id="{84F52402-A95F-4FD5-936F-6447AC80D66B}"/>
              </a:ext>
            </a:extLst>
          </p:cNvPr>
          <p:cNvSpPr txBox="1"/>
          <p:nvPr/>
        </p:nvSpPr>
        <p:spPr>
          <a:xfrm>
            <a:off x="8089706" y="6093984"/>
            <a:ext cx="1547758" cy="530000"/>
          </a:xfrm>
          <a:prstGeom prst="rect">
            <a:avLst/>
          </a:prstGeom>
          <a:noFill/>
          <a:ln>
            <a:noFill/>
          </a:ln>
        </p:spPr>
        <p:txBody>
          <a:bodyPr spcFirstLastPara="1" wrap="square" lIns="121900" tIns="121900" rIns="121900" bIns="121900" anchor="t" anchorCtr="0">
            <a:noAutofit/>
          </a:bodyPr>
          <a:lstStyle/>
          <a:p>
            <a:pPr algn="ctr"/>
            <a:r>
              <a:rPr lang="en" sz="1200" dirty="0">
                <a:solidFill>
                  <a:schemeClr val="dk1"/>
                </a:solidFill>
                <a:latin typeface="Times New Roman" panose="02020603050405020304" pitchFamily="18" charset="0"/>
                <a:cs typeface="Times New Roman" panose="02020603050405020304" pitchFamily="18" charset="0"/>
              </a:rPr>
              <a:t>Computing Nodes </a:t>
            </a:r>
            <a:endParaRPr sz="1200" dirty="0">
              <a:solidFill>
                <a:schemeClr val="dk1"/>
              </a:solidFill>
              <a:latin typeface="Times New Roman" panose="02020603050405020304" pitchFamily="18" charset="0"/>
              <a:cs typeface="Times New Roman" panose="02020603050405020304" pitchFamily="18" charset="0"/>
            </a:endParaRPr>
          </a:p>
          <a:p>
            <a:pPr algn="ctr"/>
            <a:r>
              <a:rPr lang="en" sz="1200" dirty="0">
                <a:solidFill>
                  <a:schemeClr val="dk1"/>
                </a:solidFill>
                <a:latin typeface="Times New Roman" panose="02020603050405020304" pitchFamily="18" charset="0"/>
                <a:cs typeface="Times New Roman" panose="02020603050405020304" pitchFamily="18" charset="0"/>
              </a:rPr>
              <a:t>Details and Code</a:t>
            </a:r>
            <a:endParaRPr sz="2000" dirty="0">
              <a:latin typeface="Times New Roman" panose="02020603050405020304" pitchFamily="18" charset="0"/>
              <a:cs typeface="Times New Roman" panose="02020603050405020304" pitchFamily="18" charset="0"/>
            </a:endParaRPr>
          </a:p>
        </p:txBody>
      </p:sp>
      <p:sp>
        <p:nvSpPr>
          <p:cNvPr id="23" name="Google Shape;851;p85">
            <a:extLst>
              <a:ext uri="{FF2B5EF4-FFF2-40B4-BE49-F238E27FC236}">
                <a16:creationId xmlns:a16="http://schemas.microsoft.com/office/drawing/2014/main" id="{64A83ACF-66F3-464A-AB0F-AD0F1D9601E7}"/>
              </a:ext>
            </a:extLst>
          </p:cNvPr>
          <p:cNvSpPr txBox="1"/>
          <p:nvPr/>
        </p:nvSpPr>
        <p:spPr>
          <a:xfrm>
            <a:off x="904046" y="2529237"/>
            <a:ext cx="1547758" cy="530000"/>
          </a:xfrm>
          <a:prstGeom prst="rect">
            <a:avLst/>
          </a:prstGeom>
          <a:noFill/>
          <a:ln>
            <a:noFill/>
          </a:ln>
        </p:spPr>
        <p:txBody>
          <a:bodyPr spcFirstLastPara="1" wrap="square" lIns="121900" tIns="121900" rIns="121900" bIns="121900" anchor="t" anchorCtr="0">
            <a:noAutofit/>
          </a:bodyPr>
          <a:lstStyle/>
          <a:p>
            <a:pPr algn="ctr"/>
            <a:r>
              <a:rPr lang="en-US" sz="1200" dirty="0">
                <a:solidFill>
                  <a:schemeClr val="dk1"/>
                </a:solidFill>
                <a:latin typeface="Times New Roman" panose="02020603050405020304" pitchFamily="18" charset="0"/>
                <a:cs typeface="Times New Roman" panose="02020603050405020304" pitchFamily="18" charset="0"/>
              </a:rPr>
              <a:t>3d Assembly </a:t>
            </a:r>
            <a:endParaRP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9609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835;p85">
            <a:extLst>
              <a:ext uri="{FF2B5EF4-FFF2-40B4-BE49-F238E27FC236}">
                <a16:creationId xmlns:a16="http://schemas.microsoft.com/office/drawing/2014/main" id="{BA24551C-C5D3-4F4D-8928-7609A59C6D60}"/>
              </a:ext>
            </a:extLst>
          </p:cNvPr>
          <p:cNvPicPr preferRelativeResize="0"/>
          <p:nvPr/>
        </p:nvPicPr>
        <p:blipFill rotWithShape="1">
          <a:blip r:embed="rId2">
            <a:alphaModFix/>
          </a:blip>
          <a:srcRect t="53561" r="50976" b="2986"/>
          <a:stretch/>
        </p:blipFill>
        <p:spPr>
          <a:xfrm>
            <a:off x="6623865" y="576724"/>
            <a:ext cx="2658594" cy="1768511"/>
          </a:xfrm>
          <a:prstGeom prst="rect">
            <a:avLst/>
          </a:prstGeom>
          <a:noFill/>
          <a:ln>
            <a:noFill/>
          </a:ln>
          <a:effectLst>
            <a:outerShdw blurRad="57150" dist="19050" dir="5400000" algn="bl" rotWithShape="0">
              <a:srgbClr val="000000">
                <a:alpha val="50000"/>
              </a:srgbClr>
            </a:outerShdw>
          </a:effectLst>
        </p:spPr>
      </p:pic>
      <p:pic>
        <p:nvPicPr>
          <p:cNvPr id="9" name="Google Shape;860;p86">
            <a:extLst>
              <a:ext uri="{FF2B5EF4-FFF2-40B4-BE49-F238E27FC236}">
                <a16:creationId xmlns:a16="http://schemas.microsoft.com/office/drawing/2014/main" id="{E0629DD7-5677-4F1B-B136-445555C262A1}"/>
              </a:ext>
            </a:extLst>
          </p:cNvPr>
          <p:cNvPicPr preferRelativeResize="0"/>
          <p:nvPr/>
        </p:nvPicPr>
        <p:blipFill rotWithShape="1">
          <a:blip r:embed="rId3">
            <a:alphaModFix/>
          </a:blip>
          <a:srcRect l="8437" t="45238" r="68775" b="21314"/>
          <a:stretch/>
        </p:blipFill>
        <p:spPr>
          <a:xfrm>
            <a:off x="6620323" y="2581359"/>
            <a:ext cx="2662136" cy="1857875"/>
          </a:xfrm>
          <a:prstGeom prst="rect">
            <a:avLst/>
          </a:prstGeom>
          <a:noFill/>
          <a:ln>
            <a:noFill/>
          </a:ln>
          <a:effectLst>
            <a:outerShdw blurRad="50800" dist="38100" dir="2700000" algn="tl" rotWithShape="0">
              <a:prstClr val="black">
                <a:alpha val="40000"/>
              </a:prstClr>
            </a:outerShdw>
          </a:effectLst>
        </p:spPr>
      </p:pic>
      <p:pic>
        <p:nvPicPr>
          <p:cNvPr id="13" name="Google Shape;1000;p92">
            <a:extLst>
              <a:ext uri="{FF2B5EF4-FFF2-40B4-BE49-F238E27FC236}">
                <a16:creationId xmlns:a16="http://schemas.microsoft.com/office/drawing/2014/main" id="{38700439-6EE0-4794-A9F4-8F8B98A17E1E}"/>
              </a:ext>
            </a:extLst>
          </p:cNvPr>
          <p:cNvPicPr preferRelativeResize="0"/>
          <p:nvPr/>
        </p:nvPicPr>
        <p:blipFill rotWithShape="1">
          <a:blip r:embed="rId4">
            <a:alphaModFix/>
          </a:blip>
          <a:srcRect l="1" t="52798" r="63165" b="3285"/>
          <a:stretch/>
        </p:blipFill>
        <p:spPr>
          <a:xfrm>
            <a:off x="6620323" y="4692589"/>
            <a:ext cx="2665293" cy="1768769"/>
          </a:xfrm>
          <a:prstGeom prst="rect">
            <a:avLst/>
          </a:prstGeom>
          <a:noFill/>
          <a:ln>
            <a:noFill/>
          </a:ln>
          <a:effectLst>
            <a:outerShdw blurRad="57150" dist="19050" dir="5400000" algn="bl" rotWithShape="0">
              <a:srgbClr val="000000">
                <a:alpha val="50000"/>
              </a:srgbClr>
            </a:outerShdw>
          </a:effectLst>
        </p:spPr>
      </p:pic>
      <p:sp>
        <p:nvSpPr>
          <p:cNvPr id="21" name="Google Shape;851;p85">
            <a:extLst>
              <a:ext uri="{FF2B5EF4-FFF2-40B4-BE49-F238E27FC236}">
                <a16:creationId xmlns:a16="http://schemas.microsoft.com/office/drawing/2014/main" id="{86A65EDF-2170-47E0-B8CD-17472EAA88E6}"/>
              </a:ext>
            </a:extLst>
          </p:cNvPr>
          <p:cNvSpPr txBox="1"/>
          <p:nvPr/>
        </p:nvSpPr>
        <p:spPr>
          <a:xfrm>
            <a:off x="781072" y="5269699"/>
            <a:ext cx="1547758" cy="530000"/>
          </a:xfrm>
          <a:prstGeom prst="rect">
            <a:avLst/>
          </a:prstGeom>
          <a:noFill/>
          <a:ln>
            <a:noFill/>
          </a:ln>
        </p:spPr>
        <p:txBody>
          <a:bodyPr spcFirstLastPara="1" wrap="square" lIns="121900" tIns="121900" rIns="121900" bIns="121900" anchor="t" anchorCtr="0">
            <a:noAutofit/>
          </a:bodyPr>
          <a:lstStyle/>
          <a:p>
            <a:pPr algn="ctr"/>
            <a:r>
              <a:rPr lang="en-US" sz="1600" dirty="0">
                <a:solidFill>
                  <a:schemeClr val="dk1"/>
                </a:solidFill>
                <a:latin typeface="Times New Roman" panose="02020603050405020304" pitchFamily="18" charset="0"/>
                <a:cs typeface="Times New Roman" panose="02020603050405020304" pitchFamily="18" charset="0"/>
              </a:rPr>
              <a:t>3D </a:t>
            </a:r>
          </a:p>
          <a:p>
            <a:pPr algn="ctr"/>
            <a:r>
              <a:rPr lang="en-US" sz="1600" dirty="0">
                <a:solidFill>
                  <a:schemeClr val="dk1"/>
                </a:solidFill>
                <a:latin typeface="Times New Roman" panose="02020603050405020304" pitchFamily="18" charset="0"/>
                <a:cs typeface="Times New Roman" panose="02020603050405020304" pitchFamily="18" charset="0"/>
              </a:rPr>
              <a:t>Assembly</a:t>
            </a:r>
          </a:p>
        </p:txBody>
      </p:sp>
      <p:pic>
        <p:nvPicPr>
          <p:cNvPr id="5" name="Picture 4" descr="A screenshot of a cell phone&#10;&#10;Description automatically generated">
            <a:extLst>
              <a:ext uri="{FF2B5EF4-FFF2-40B4-BE49-F238E27FC236}">
                <a16:creationId xmlns:a16="http://schemas.microsoft.com/office/drawing/2014/main" id="{613C767F-DA7E-444B-9108-2B8917BDED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3550" y="1941727"/>
            <a:ext cx="4247372" cy="3239590"/>
          </a:xfrm>
          <a:prstGeom prst="rect">
            <a:avLst/>
          </a:prstGeom>
          <a:ln>
            <a:noFill/>
          </a:ln>
          <a:effectLst>
            <a:outerShdw blurRad="292100" dist="139700" dir="2700000" algn="tl" rotWithShape="0">
              <a:srgbClr val="333333">
                <a:alpha val="65000"/>
              </a:srgbClr>
            </a:outerShdw>
          </a:effectLst>
        </p:spPr>
      </p:pic>
      <p:grpSp>
        <p:nvGrpSpPr>
          <p:cNvPr id="14" name="Google Shape;848;p85">
            <a:extLst>
              <a:ext uri="{FF2B5EF4-FFF2-40B4-BE49-F238E27FC236}">
                <a16:creationId xmlns:a16="http://schemas.microsoft.com/office/drawing/2014/main" id="{F4C95A5F-864E-46E5-8951-0023703F6ECB}"/>
              </a:ext>
            </a:extLst>
          </p:cNvPr>
          <p:cNvGrpSpPr/>
          <p:nvPr/>
        </p:nvGrpSpPr>
        <p:grpSpPr>
          <a:xfrm rot="10800000">
            <a:off x="3769495" y="4692589"/>
            <a:ext cx="2077688" cy="900688"/>
            <a:chOff x="661400" y="2395172"/>
            <a:chExt cx="1421066" cy="331668"/>
          </a:xfrm>
        </p:grpSpPr>
        <p:cxnSp>
          <p:nvCxnSpPr>
            <p:cNvPr id="15" name="Google Shape;849;p85">
              <a:extLst>
                <a:ext uri="{FF2B5EF4-FFF2-40B4-BE49-F238E27FC236}">
                  <a16:creationId xmlns:a16="http://schemas.microsoft.com/office/drawing/2014/main" id="{C3AABB01-A4F3-435E-A1FC-C0A5370FF4FD}"/>
                </a:ext>
              </a:extLst>
            </p:cNvPr>
            <p:cNvCxnSpPr>
              <a:cxnSpLocks/>
            </p:cNvCxnSpPr>
            <p:nvPr/>
          </p:nvCxnSpPr>
          <p:spPr>
            <a:xfrm rot="10800000">
              <a:off x="1611800" y="2395200"/>
              <a:ext cx="470666" cy="331640"/>
            </a:xfrm>
            <a:prstGeom prst="straightConnector1">
              <a:avLst/>
            </a:prstGeom>
            <a:noFill/>
            <a:ln w="12700" cap="flat" cmpd="sng">
              <a:solidFill>
                <a:srgbClr val="1D5C60"/>
              </a:solidFill>
              <a:prstDash val="sysDot"/>
              <a:round/>
              <a:headEnd type="none" w="med" len="med"/>
              <a:tailEnd type="none" w="med" len="med"/>
            </a:ln>
          </p:spPr>
        </p:cxnSp>
        <p:cxnSp>
          <p:nvCxnSpPr>
            <p:cNvPr id="16" name="Google Shape;850;p85">
              <a:extLst>
                <a:ext uri="{FF2B5EF4-FFF2-40B4-BE49-F238E27FC236}">
                  <a16:creationId xmlns:a16="http://schemas.microsoft.com/office/drawing/2014/main" id="{59820654-9A62-494F-90DD-018F572B8C22}"/>
                </a:ext>
              </a:extLst>
            </p:cNvPr>
            <p:cNvCxnSpPr>
              <a:cxnSpLocks/>
            </p:cNvCxnSpPr>
            <p:nvPr/>
          </p:nvCxnSpPr>
          <p:spPr>
            <a:xfrm rot="10800000" flipH="1" flipV="1">
              <a:off x="661400" y="2395172"/>
              <a:ext cx="950400" cy="1"/>
            </a:xfrm>
            <a:prstGeom prst="straightConnector1">
              <a:avLst/>
            </a:prstGeom>
            <a:noFill/>
            <a:ln w="12700" cap="flat" cmpd="sng">
              <a:solidFill>
                <a:srgbClr val="1D5C60"/>
              </a:solidFill>
              <a:prstDash val="sysDot"/>
              <a:round/>
              <a:headEnd type="none" w="med" len="med"/>
              <a:tailEnd type="none" w="med" len="med"/>
            </a:ln>
          </p:spPr>
        </p:cxnSp>
      </p:grpSp>
      <p:sp>
        <p:nvSpPr>
          <p:cNvPr id="17" name="Google Shape;851;p85">
            <a:extLst>
              <a:ext uri="{FF2B5EF4-FFF2-40B4-BE49-F238E27FC236}">
                <a16:creationId xmlns:a16="http://schemas.microsoft.com/office/drawing/2014/main" id="{84F52402-A95F-4FD5-936F-6447AC80D66B}"/>
              </a:ext>
            </a:extLst>
          </p:cNvPr>
          <p:cNvSpPr txBox="1"/>
          <p:nvPr/>
        </p:nvSpPr>
        <p:spPr>
          <a:xfrm>
            <a:off x="4337086" y="5207499"/>
            <a:ext cx="1758914" cy="530000"/>
          </a:xfrm>
          <a:prstGeom prst="rect">
            <a:avLst/>
          </a:prstGeom>
          <a:noFill/>
          <a:ln>
            <a:noFill/>
          </a:ln>
        </p:spPr>
        <p:txBody>
          <a:bodyPr spcFirstLastPara="1" wrap="square" lIns="121900" tIns="121900" rIns="121900" bIns="121900" anchor="t" anchorCtr="0">
            <a:noAutofit/>
          </a:bodyPr>
          <a:lstStyle/>
          <a:p>
            <a:pPr algn="ctr"/>
            <a:r>
              <a:rPr lang="en" sz="1600" dirty="0">
                <a:solidFill>
                  <a:schemeClr val="dk1"/>
                </a:solidFill>
                <a:latin typeface="Times New Roman" panose="02020603050405020304" pitchFamily="18" charset="0"/>
                <a:cs typeface="Times New Roman" panose="02020603050405020304" pitchFamily="18" charset="0"/>
              </a:rPr>
              <a:t>Computing Nodes </a:t>
            </a:r>
            <a:endParaRPr sz="1600" dirty="0">
              <a:solidFill>
                <a:schemeClr val="dk1"/>
              </a:solidFill>
              <a:latin typeface="Times New Roman" panose="02020603050405020304" pitchFamily="18" charset="0"/>
              <a:cs typeface="Times New Roman" panose="02020603050405020304" pitchFamily="18" charset="0"/>
            </a:endParaRPr>
          </a:p>
          <a:p>
            <a:pPr algn="ctr"/>
            <a:r>
              <a:rPr lang="en" sz="1600" dirty="0">
                <a:solidFill>
                  <a:schemeClr val="dk1"/>
                </a:solidFill>
                <a:latin typeface="Times New Roman" panose="02020603050405020304" pitchFamily="18" charset="0"/>
                <a:cs typeface="Times New Roman" panose="02020603050405020304" pitchFamily="18" charset="0"/>
              </a:rPr>
              <a:t>Details and Code</a:t>
            </a:r>
            <a:endParaRPr sz="1600" dirty="0">
              <a:latin typeface="Times New Roman" panose="02020603050405020304" pitchFamily="18" charset="0"/>
              <a:cs typeface="Times New Roman" panose="02020603050405020304" pitchFamily="18" charset="0"/>
            </a:endParaRPr>
          </a:p>
        </p:txBody>
      </p:sp>
      <p:grpSp>
        <p:nvGrpSpPr>
          <p:cNvPr id="18" name="Google Shape;848;p85">
            <a:extLst>
              <a:ext uri="{FF2B5EF4-FFF2-40B4-BE49-F238E27FC236}">
                <a16:creationId xmlns:a16="http://schemas.microsoft.com/office/drawing/2014/main" id="{069ECD6F-7068-46A3-B9C4-3B522608A3B2}"/>
              </a:ext>
            </a:extLst>
          </p:cNvPr>
          <p:cNvGrpSpPr/>
          <p:nvPr/>
        </p:nvGrpSpPr>
        <p:grpSpPr>
          <a:xfrm rot="10800000" flipH="1">
            <a:off x="1170919" y="4149011"/>
            <a:ext cx="1304804" cy="1504337"/>
            <a:chOff x="661398" y="2395173"/>
            <a:chExt cx="1444801" cy="462330"/>
          </a:xfrm>
        </p:grpSpPr>
        <p:cxnSp>
          <p:nvCxnSpPr>
            <p:cNvPr id="19" name="Google Shape;849;p85">
              <a:extLst>
                <a:ext uri="{FF2B5EF4-FFF2-40B4-BE49-F238E27FC236}">
                  <a16:creationId xmlns:a16="http://schemas.microsoft.com/office/drawing/2014/main" id="{014A70F0-5FDE-4B6F-8986-1EDDC3B4EFC6}"/>
                </a:ext>
              </a:extLst>
            </p:cNvPr>
            <p:cNvCxnSpPr>
              <a:cxnSpLocks/>
            </p:cNvCxnSpPr>
            <p:nvPr/>
          </p:nvCxnSpPr>
          <p:spPr>
            <a:xfrm rot="10800000">
              <a:off x="1611799" y="2395203"/>
              <a:ext cx="494400" cy="462300"/>
            </a:xfrm>
            <a:prstGeom prst="straightConnector1">
              <a:avLst/>
            </a:prstGeom>
            <a:noFill/>
            <a:ln w="12700" cap="flat" cmpd="sng">
              <a:solidFill>
                <a:srgbClr val="1D5C60"/>
              </a:solidFill>
              <a:prstDash val="sysDot"/>
              <a:round/>
              <a:headEnd type="none" w="med" len="med"/>
              <a:tailEnd type="none" w="med" len="med"/>
            </a:ln>
          </p:spPr>
        </p:cxnSp>
        <p:cxnSp>
          <p:nvCxnSpPr>
            <p:cNvPr id="20" name="Google Shape;850;p85">
              <a:extLst>
                <a:ext uri="{FF2B5EF4-FFF2-40B4-BE49-F238E27FC236}">
                  <a16:creationId xmlns:a16="http://schemas.microsoft.com/office/drawing/2014/main" id="{C6EE1C4F-FCDC-4B4E-B20C-42D80333AABF}"/>
                </a:ext>
              </a:extLst>
            </p:cNvPr>
            <p:cNvCxnSpPr>
              <a:cxnSpLocks/>
            </p:cNvCxnSpPr>
            <p:nvPr/>
          </p:nvCxnSpPr>
          <p:spPr>
            <a:xfrm rot="10800000" flipH="1" flipV="1">
              <a:off x="661398" y="2395173"/>
              <a:ext cx="950400" cy="1"/>
            </a:xfrm>
            <a:prstGeom prst="straightConnector1">
              <a:avLst/>
            </a:prstGeom>
            <a:noFill/>
            <a:ln w="12700" cap="flat" cmpd="sng">
              <a:solidFill>
                <a:srgbClr val="1D5C60"/>
              </a:solidFill>
              <a:prstDash val="sysDot"/>
              <a:round/>
              <a:headEnd type="none" w="med" len="med"/>
              <a:tailEnd type="none" w="med" len="med"/>
            </a:ln>
          </p:spPr>
        </p:cxnSp>
      </p:grpSp>
      <p:grpSp>
        <p:nvGrpSpPr>
          <p:cNvPr id="22" name="Google Shape;848;p85">
            <a:extLst>
              <a:ext uri="{FF2B5EF4-FFF2-40B4-BE49-F238E27FC236}">
                <a16:creationId xmlns:a16="http://schemas.microsoft.com/office/drawing/2014/main" id="{89F173F4-58AC-458C-9DAA-6337740325AA}"/>
              </a:ext>
            </a:extLst>
          </p:cNvPr>
          <p:cNvGrpSpPr/>
          <p:nvPr/>
        </p:nvGrpSpPr>
        <p:grpSpPr>
          <a:xfrm rot="10800000" flipH="1" flipV="1">
            <a:off x="2473570" y="1511413"/>
            <a:ext cx="2104649" cy="727933"/>
            <a:chOff x="661400" y="2395172"/>
            <a:chExt cx="1444800" cy="462328"/>
          </a:xfrm>
        </p:grpSpPr>
        <p:cxnSp>
          <p:nvCxnSpPr>
            <p:cNvPr id="24" name="Google Shape;849;p85">
              <a:extLst>
                <a:ext uri="{FF2B5EF4-FFF2-40B4-BE49-F238E27FC236}">
                  <a16:creationId xmlns:a16="http://schemas.microsoft.com/office/drawing/2014/main" id="{4D14200D-C8D6-4AD8-A6AB-34C1EE354864}"/>
                </a:ext>
              </a:extLst>
            </p:cNvPr>
            <p:cNvCxnSpPr/>
            <p:nvPr/>
          </p:nvCxnSpPr>
          <p:spPr>
            <a:xfrm rot="10800000">
              <a:off x="1611800" y="2395200"/>
              <a:ext cx="494400" cy="462300"/>
            </a:xfrm>
            <a:prstGeom prst="straightConnector1">
              <a:avLst/>
            </a:prstGeom>
            <a:noFill/>
            <a:ln w="12700" cap="flat" cmpd="sng">
              <a:solidFill>
                <a:srgbClr val="1D5C60"/>
              </a:solidFill>
              <a:prstDash val="sysDot"/>
              <a:round/>
              <a:headEnd type="none" w="med" len="med"/>
              <a:tailEnd type="none" w="med" len="med"/>
            </a:ln>
          </p:spPr>
        </p:cxnSp>
        <p:cxnSp>
          <p:nvCxnSpPr>
            <p:cNvPr id="25" name="Google Shape;850;p85">
              <a:extLst>
                <a:ext uri="{FF2B5EF4-FFF2-40B4-BE49-F238E27FC236}">
                  <a16:creationId xmlns:a16="http://schemas.microsoft.com/office/drawing/2014/main" id="{172B1D4F-CB7F-4603-BC0F-4E9E1B7C13E2}"/>
                </a:ext>
              </a:extLst>
            </p:cNvPr>
            <p:cNvCxnSpPr>
              <a:cxnSpLocks/>
            </p:cNvCxnSpPr>
            <p:nvPr/>
          </p:nvCxnSpPr>
          <p:spPr>
            <a:xfrm rot="10800000" flipH="1" flipV="1">
              <a:off x="661400" y="2395172"/>
              <a:ext cx="950400" cy="1"/>
            </a:xfrm>
            <a:prstGeom prst="straightConnector1">
              <a:avLst/>
            </a:prstGeom>
            <a:noFill/>
            <a:ln w="12700" cap="flat" cmpd="sng">
              <a:solidFill>
                <a:srgbClr val="1D5C60"/>
              </a:solidFill>
              <a:prstDash val="sysDot"/>
              <a:round/>
              <a:headEnd type="none" w="med" len="med"/>
              <a:tailEnd type="none" w="med" len="med"/>
            </a:ln>
          </p:spPr>
        </p:cxnSp>
      </p:grpSp>
      <p:sp>
        <p:nvSpPr>
          <p:cNvPr id="26" name="Google Shape;851;p85">
            <a:extLst>
              <a:ext uri="{FF2B5EF4-FFF2-40B4-BE49-F238E27FC236}">
                <a16:creationId xmlns:a16="http://schemas.microsoft.com/office/drawing/2014/main" id="{79C14BCA-F516-49D8-BCF6-3F0B586E5427}"/>
              </a:ext>
            </a:extLst>
          </p:cNvPr>
          <p:cNvSpPr txBox="1"/>
          <p:nvPr/>
        </p:nvSpPr>
        <p:spPr>
          <a:xfrm>
            <a:off x="2408518" y="1120545"/>
            <a:ext cx="1547758" cy="530000"/>
          </a:xfrm>
          <a:prstGeom prst="rect">
            <a:avLst/>
          </a:prstGeom>
          <a:noFill/>
          <a:ln>
            <a:noFill/>
          </a:ln>
        </p:spPr>
        <p:txBody>
          <a:bodyPr spcFirstLastPara="1" wrap="square" lIns="121900" tIns="121900" rIns="121900" bIns="121900" anchor="t" anchorCtr="0">
            <a:noAutofit/>
          </a:bodyPr>
          <a:lstStyle/>
          <a:p>
            <a:pPr algn="ctr"/>
            <a:r>
              <a:rPr lang="en-US" sz="1600" dirty="0">
                <a:solidFill>
                  <a:schemeClr val="dk1"/>
                </a:solidFill>
                <a:latin typeface="Times New Roman" panose="02020603050405020304" pitchFamily="18" charset="0"/>
                <a:cs typeface="Times New Roman" panose="02020603050405020304" pitchFamily="18" charset="0"/>
              </a:rPr>
              <a:t>Computational Graph Analysis</a:t>
            </a:r>
            <a:endParaRPr lang="en-US" sz="1600" dirty="0">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BC8D7637-33AC-47FB-8C2A-969501105B21}"/>
              </a:ext>
            </a:extLst>
          </p:cNvPr>
          <p:cNvPicPr>
            <a:picLocks noChangeAspect="1"/>
          </p:cNvPicPr>
          <p:nvPr/>
        </p:nvPicPr>
        <p:blipFill>
          <a:blip r:embed="rId6"/>
          <a:stretch>
            <a:fillRect/>
          </a:stretch>
        </p:blipFill>
        <p:spPr>
          <a:xfrm>
            <a:off x="13158284" y="4473625"/>
            <a:ext cx="2742438" cy="1748154"/>
          </a:xfrm>
          <a:prstGeom prst="rect">
            <a:avLst/>
          </a:prstGeom>
        </p:spPr>
      </p:pic>
      <p:cxnSp>
        <p:nvCxnSpPr>
          <p:cNvPr id="29" name="Google Shape;849;p85">
            <a:extLst>
              <a:ext uri="{FF2B5EF4-FFF2-40B4-BE49-F238E27FC236}">
                <a16:creationId xmlns:a16="http://schemas.microsoft.com/office/drawing/2014/main" id="{10A30017-6A2A-4082-8542-0A002DDDA1A2}"/>
              </a:ext>
            </a:extLst>
          </p:cNvPr>
          <p:cNvCxnSpPr>
            <a:cxnSpLocks/>
            <a:endCxn id="6" idx="1"/>
          </p:cNvCxnSpPr>
          <p:nvPr/>
        </p:nvCxnSpPr>
        <p:spPr>
          <a:xfrm flipV="1">
            <a:off x="5470922" y="1460980"/>
            <a:ext cx="1152943" cy="1339886"/>
          </a:xfrm>
          <a:prstGeom prst="straightConnector1">
            <a:avLst/>
          </a:prstGeom>
          <a:noFill/>
          <a:ln w="12700" cap="flat" cmpd="sng">
            <a:solidFill>
              <a:srgbClr val="1D5C60"/>
            </a:solidFill>
            <a:prstDash val="sysDot"/>
            <a:round/>
            <a:headEnd type="none" w="med" len="med"/>
            <a:tailEnd type="none" w="med" len="med"/>
          </a:ln>
        </p:spPr>
      </p:cxnSp>
      <p:cxnSp>
        <p:nvCxnSpPr>
          <p:cNvPr id="31" name="Google Shape;849;p85">
            <a:extLst>
              <a:ext uri="{FF2B5EF4-FFF2-40B4-BE49-F238E27FC236}">
                <a16:creationId xmlns:a16="http://schemas.microsoft.com/office/drawing/2014/main" id="{B773147D-3055-4711-B2FF-6CE88E128770}"/>
              </a:ext>
            </a:extLst>
          </p:cNvPr>
          <p:cNvCxnSpPr>
            <a:cxnSpLocks/>
            <a:stCxn id="5" idx="3"/>
            <a:endCxn id="9" idx="1"/>
          </p:cNvCxnSpPr>
          <p:nvPr/>
        </p:nvCxnSpPr>
        <p:spPr>
          <a:xfrm flipV="1">
            <a:off x="5470922" y="3510297"/>
            <a:ext cx="1149401" cy="51225"/>
          </a:xfrm>
          <a:prstGeom prst="straightConnector1">
            <a:avLst/>
          </a:prstGeom>
          <a:noFill/>
          <a:ln w="12700" cap="flat" cmpd="sng">
            <a:solidFill>
              <a:srgbClr val="1D5C60"/>
            </a:solidFill>
            <a:prstDash val="sysDot"/>
            <a:round/>
            <a:headEnd type="none" w="med" len="med"/>
            <a:tailEnd type="none" w="med" len="med"/>
          </a:ln>
        </p:spPr>
      </p:cxnSp>
      <p:cxnSp>
        <p:nvCxnSpPr>
          <p:cNvPr id="34" name="Google Shape;849;p85">
            <a:extLst>
              <a:ext uri="{FF2B5EF4-FFF2-40B4-BE49-F238E27FC236}">
                <a16:creationId xmlns:a16="http://schemas.microsoft.com/office/drawing/2014/main" id="{162B7474-4632-4B05-833E-BFB09DA626A6}"/>
              </a:ext>
            </a:extLst>
          </p:cNvPr>
          <p:cNvCxnSpPr>
            <a:cxnSpLocks/>
            <a:endCxn id="13" idx="1"/>
          </p:cNvCxnSpPr>
          <p:nvPr/>
        </p:nvCxnSpPr>
        <p:spPr>
          <a:xfrm>
            <a:off x="5470922" y="4432222"/>
            <a:ext cx="1149401" cy="1144752"/>
          </a:xfrm>
          <a:prstGeom prst="straightConnector1">
            <a:avLst/>
          </a:prstGeom>
          <a:noFill/>
          <a:ln w="12700" cap="flat" cmpd="sng">
            <a:solidFill>
              <a:srgbClr val="1D5C60"/>
            </a:solidFill>
            <a:prstDash val="sysDot"/>
            <a:round/>
            <a:headEnd type="none" w="med" len="med"/>
            <a:tailEnd type="none" w="med" len="med"/>
          </a:ln>
        </p:spPr>
      </p:cxnSp>
      <p:sp>
        <p:nvSpPr>
          <p:cNvPr id="48" name="Google Shape;851;p85">
            <a:extLst>
              <a:ext uri="{FF2B5EF4-FFF2-40B4-BE49-F238E27FC236}">
                <a16:creationId xmlns:a16="http://schemas.microsoft.com/office/drawing/2014/main" id="{1100E243-4228-43F1-A7B9-40122785F0BC}"/>
              </a:ext>
            </a:extLst>
          </p:cNvPr>
          <p:cNvSpPr txBox="1"/>
          <p:nvPr/>
        </p:nvSpPr>
        <p:spPr>
          <a:xfrm>
            <a:off x="6539223" y="111945"/>
            <a:ext cx="2878944" cy="396642"/>
          </a:xfrm>
          <a:prstGeom prst="rect">
            <a:avLst/>
          </a:prstGeom>
          <a:noFill/>
          <a:ln>
            <a:noFill/>
          </a:ln>
        </p:spPr>
        <p:txBody>
          <a:bodyPr spcFirstLastPara="1" wrap="square" lIns="121900" tIns="121900" rIns="121900" bIns="121900" anchor="t" anchorCtr="0">
            <a:noAutofit/>
          </a:bodyPr>
          <a:lstStyle/>
          <a:p>
            <a:pPr algn="ctr"/>
            <a:r>
              <a:rPr lang="en-US" sz="1600" i="1" dirty="0">
                <a:solidFill>
                  <a:schemeClr val="dk1"/>
                </a:solidFill>
                <a:latin typeface="Times New Roman" panose="02020603050405020304" pitchFamily="18" charset="0"/>
                <a:cs typeface="Times New Roman" panose="02020603050405020304" pitchFamily="18" charset="0"/>
              </a:rPr>
              <a:t>Interchangeable Windows</a:t>
            </a:r>
            <a:endParaRPr lang="en-US" sz="1600" i="1" dirty="0">
              <a:latin typeface="Times New Roman" panose="02020603050405020304" pitchFamily="18" charset="0"/>
              <a:cs typeface="Times New Roman" panose="02020603050405020304" pitchFamily="18" charset="0"/>
            </a:endParaRPr>
          </a:p>
        </p:txBody>
      </p:sp>
      <p:sp>
        <p:nvSpPr>
          <p:cNvPr id="49" name="Google Shape;851;p85">
            <a:extLst>
              <a:ext uri="{FF2B5EF4-FFF2-40B4-BE49-F238E27FC236}">
                <a16:creationId xmlns:a16="http://schemas.microsoft.com/office/drawing/2014/main" id="{51C60801-4E47-4540-960E-7BC3C9159A1C}"/>
              </a:ext>
            </a:extLst>
          </p:cNvPr>
          <p:cNvSpPr txBox="1"/>
          <p:nvPr/>
        </p:nvSpPr>
        <p:spPr>
          <a:xfrm>
            <a:off x="7001518" y="2230196"/>
            <a:ext cx="1842733" cy="396642"/>
          </a:xfrm>
          <a:prstGeom prst="rect">
            <a:avLst/>
          </a:prstGeom>
          <a:noFill/>
          <a:ln>
            <a:noFill/>
          </a:ln>
        </p:spPr>
        <p:txBody>
          <a:bodyPr spcFirstLastPara="1" wrap="square" lIns="121900" tIns="121900" rIns="121900" bIns="121900" anchor="t" anchorCtr="0">
            <a:noAutofit/>
          </a:bodyPr>
          <a:lstStyle/>
          <a:p>
            <a:pPr algn="r"/>
            <a:r>
              <a:rPr lang="en-US" sz="1600" dirty="0">
                <a:solidFill>
                  <a:schemeClr val="dk1"/>
                </a:solidFill>
                <a:latin typeface="Times New Roman" panose="02020603050405020304" pitchFamily="18" charset="0"/>
                <a:cs typeface="Times New Roman" panose="02020603050405020304" pitchFamily="18" charset="0"/>
              </a:rPr>
              <a:t>Assembler Control</a:t>
            </a:r>
            <a:endParaRPr lang="en-US" sz="1600" dirty="0">
              <a:latin typeface="Times New Roman" panose="02020603050405020304" pitchFamily="18" charset="0"/>
              <a:cs typeface="Times New Roman" panose="02020603050405020304" pitchFamily="18" charset="0"/>
            </a:endParaRPr>
          </a:p>
        </p:txBody>
      </p:sp>
      <p:sp>
        <p:nvSpPr>
          <p:cNvPr id="50" name="Google Shape;851;p85">
            <a:extLst>
              <a:ext uri="{FF2B5EF4-FFF2-40B4-BE49-F238E27FC236}">
                <a16:creationId xmlns:a16="http://schemas.microsoft.com/office/drawing/2014/main" id="{5703CDE8-D0BC-4824-8E49-A291CE2742FC}"/>
              </a:ext>
            </a:extLst>
          </p:cNvPr>
          <p:cNvSpPr txBox="1"/>
          <p:nvPr/>
        </p:nvSpPr>
        <p:spPr>
          <a:xfrm>
            <a:off x="6620323" y="4295947"/>
            <a:ext cx="2306432" cy="396642"/>
          </a:xfrm>
          <a:prstGeom prst="rect">
            <a:avLst/>
          </a:prstGeom>
          <a:noFill/>
          <a:ln>
            <a:noFill/>
          </a:ln>
        </p:spPr>
        <p:txBody>
          <a:bodyPr spcFirstLastPara="1" wrap="square" lIns="121900" tIns="121900" rIns="121900" bIns="121900" anchor="t" anchorCtr="0">
            <a:noAutofit/>
          </a:bodyPr>
          <a:lstStyle/>
          <a:p>
            <a:pPr algn="r"/>
            <a:r>
              <a:rPr lang="en-US" sz="1600" dirty="0">
                <a:solidFill>
                  <a:schemeClr val="dk1"/>
                </a:solidFill>
                <a:latin typeface="Times New Roman" panose="02020603050405020304" pitchFamily="18" charset="0"/>
                <a:cs typeface="Times New Roman" panose="02020603050405020304" pitchFamily="18" charset="0"/>
              </a:rPr>
              <a:t>Physics Simulation</a:t>
            </a:r>
            <a:endParaRPr lang="en-US" sz="1600" dirty="0">
              <a:latin typeface="Times New Roman" panose="02020603050405020304" pitchFamily="18" charset="0"/>
              <a:cs typeface="Times New Roman" panose="02020603050405020304" pitchFamily="18" charset="0"/>
            </a:endParaRPr>
          </a:p>
        </p:txBody>
      </p:sp>
      <p:sp>
        <p:nvSpPr>
          <p:cNvPr id="51" name="Google Shape;851;p85">
            <a:extLst>
              <a:ext uri="{FF2B5EF4-FFF2-40B4-BE49-F238E27FC236}">
                <a16:creationId xmlns:a16="http://schemas.microsoft.com/office/drawing/2014/main" id="{587D8041-2467-4683-A8E2-542D54EBAE1A}"/>
              </a:ext>
            </a:extLst>
          </p:cNvPr>
          <p:cNvSpPr txBox="1"/>
          <p:nvPr/>
        </p:nvSpPr>
        <p:spPr>
          <a:xfrm>
            <a:off x="6128910" y="6389946"/>
            <a:ext cx="3289257" cy="396642"/>
          </a:xfrm>
          <a:prstGeom prst="rect">
            <a:avLst/>
          </a:prstGeom>
          <a:noFill/>
          <a:ln>
            <a:noFill/>
          </a:ln>
        </p:spPr>
        <p:txBody>
          <a:bodyPr spcFirstLastPara="1" wrap="square" lIns="121900" tIns="121900" rIns="121900" bIns="121900" anchor="t" anchorCtr="0">
            <a:noAutofit/>
          </a:bodyPr>
          <a:lstStyle/>
          <a:p>
            <a:pPr algn="r"/>
            <a:r>
              <a:rPr lang="en-US" sz="1600" dirty="0">
                <a:solidFill>
                  <a:schemeClr val="dk1"/>
                </a:solidFill>
                <a:latin typeface="Times New Roman" panose="02020603050405020304" pitchFamily="18" charset="0"/>
                <a:cs typeface="Times New Roman" panose="02020603050405020304" pitchFamily="18" charset="0"/>
              </a:rPr>
              <a:t>Convolutional Neural Networks</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4244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860;p86">
            <a:extLst>
              <a:ext uri="{FF2B5EF4-FFF2-40B4-BE49-F238E27FC236}">
                <a16:creationId xmlns:a16="http://schemas.microsoft.com/office/drawing/2014/main" id="{E0629DD7-5677-4F1B-B136-445555C262A1}"/>
              </a:ext>
            </a:extLst>
          </p:cNvPr>
          <p:cNvPicPr preferRelativeResize="0"/>
          <p:nvPr/>
        </p:nvPicPr>
        <p:blipFill rotWithShape="1">
          <a:blip r:embed="rId2">
            <a:alphaModFix/>
          </a:blip>
          <a:srcRect l="8437" t="45238" r="68775" b="21314"/>
          <a:stretch/>
        </p:blipFill>
        <p:spPr>
          <a:xfrm>
            <a:off x="9253211" y="4565064"/>
            <a:ext cx="2605266" cy="1802384"/>
          </a:xfrm>
          <a:prstGeom prst="rect">
            <a:avLst/>
          </a:prstGeom>
          <a:noFill/>
          <a:ln>
            <a:noFill/>
          </a:ln>
          <a:effectLst>
            <a:outerShdw blurRad="63500" sx="102000" sy="102000" algn="ctr" rotWithShape="0">
              <a:prstClr val="black">
                <a:alpha val="40000"/>
              </a:prstClr>
            </a:outerShdw>
          </a:effectLst>
        </p:spPr>
      </p:pic>
      <p:pic>
        <p:nvPicPr>
          <p:cNvPr id="13" name="Google Shape;1000;p92">
            <a:extLst>
              <a:ext uri="{FF2B5EF4-FFF2-40B4-BE49-F238E27FC236}">
                <a16:creationId xmlns:a16="http://schemas.microsoft.com/office/drawing/2014/main" id="{38700439-6EE0-4794-A9F4-8F8B98A17E1E}"/>
              </a:ext>
            </a:extLst>
          </p:cNvPr>
          <p:cNvPicPr preferRelativeResize="0"/>
          <p:nvPr/>
        </p:nvPicPr>
        <p:blipFill rotWithShape="1">
          <a:blip r:embed="rId3">
            <a:alphaModFix/>
          </a:blip>
          <a:srcRect l="1" t="52798" r="63165" b="3285"/>
          <a:stretch/>
        </p:blipFill>
        <p:spPr>
          <a:xfrm>
            <a:off x="6212931" y="4557175"/>
            <a:ext cx="2665293" cy="1768769"/>
          </a:xfrm>
          <a:prstGeom prst="rect">
            <a:avLst/>
          </a:prstGeom>
          <a:noFill/>
          <a:ln>
            <a:noFill/>
          </a:ln>
          <a:effectLst>
            <a:outerShdw blurRad="57150" dist="19050" dir="5400000" algn="bl" rotWithShape="0">
              <a:srgbClr val="000000">
                <a:alpha val="50000"/>
              </a:srgbClr>
            </a:outerShdw>
          </a:effectLst>
        </p:spPr>
      </p:pic>
      <p:sp>
        <p:nvSpPr>
          <p:cNvPr id="21" name="Google Shape;851;p85">
            <a:extLst>
              <a:ext uri="{FF2B5EF4-FFF2-40B4-BE49-F238E27FC236}">
                <a16:creationId xmlns:a16="http://schemas.microsoft.com/office/drawing/2014/main" id="{86A65EDF-2170-47E0-B8CD-17472EAA88E6}"/>
              </a:ext>
            </a:extLst>
          </p:cNvPr>
          <p:cNvSpPr txBox="1"/>
          <p:nvPr/>
        </p:nvSpPr>
        <p:spPr>
          <a:xfrm>
            <a:off x="2007833" y="1196303"/>
            <a:ext cx="1896098" cy="530000"/>
          </a:xfrm>
          <a:prstGeom prst="rect">
            <a:avLst/>
          </a:prstGeom>
          <a:noFill/>
          <a:ln>
            <a:noFill/>
          </a:ln>
        </p:spPr>
        <p:txBody>
          <a:bodyPr spcFirstLastPara="1" wrap="square" lIns="121900" tIns="121900" rIns="121900" bIns="121900" anchor="t" anchorCtr="0">
            <a:noAutofit/>
          </a:bodyPr>
          <a:lstStyle/>
          <a:p>
            <a:r>
              <a:rPr lang="en-US" sz="1600" dirty="0">
                <a:solidFill>
                  <a:schemeClr val="dk1"/>
                </a:solidFill>
                <a:latin typeface="Times New Roman" panose="02020603050405020304" pitchFamily="18" charset="0"/>
                <a:cs typeface="Times New Roman" panose="02020603050405020304" pitchFamily="18" charset="0"/>
              </a:rPr>
              <a:t>3D Assembly of Computing Nodes</a:t>
            </a:r>
          </a:p>
        </p:txBody>
      </p:sp>
      <p:pic>
        <p:nvPicPr>
          <p:cNvPr id="5" name="Picture 4" descr="A screenshot of a cell phone&#10;&#10;Description automatically generated">
            <a:extLst>
              <a:ext uri="{FF2B5EF4-FFF2-40B4-BE49-F238E27FC236}">
                <a16:creationId xmlns:a16="http://schemas.microsoft.com/office/drawing/2014/main" id="{613C767F-DA7E-444B-9108-2B8917BDED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3933" y="795036"/>
            <a:ext cx="4247372" cy="3239590"/>
          </a:xfrm>
          <a:prstGeom prst="rect">
            <a:avLst/>
          </a:prstGeom>
          <a:ln>
            <a:noFill/>
          </a:ln>
          <a:effectLst>
            <a:outerShdw blurRad="292100" dist="139700" dir="2700000" algn="tl" rotWithShape="0">
              <a:srgbClr val="333333">
                <a:alpha val="65000"/>
              </a:srgbClr>
            </a:outerShdw>
          </a:effectLst>
        </p:spPr>
      </p:pic>
      <p:grpSp>
        <p:nvGrpSpPr>
          <p:cNvPr id="14" name="Google Shape;848;p85">
            <a:extLst>
              <a:ext uri="{FF2B5EF4-FFF2-40B4-BE49-F238E27FC236}">
                <a16:creationId xmlns:a16="http://schemas.microsoft.com/office/drawing/2014/main" id="{F4C95A5F-864E-46E5-8951-0023703F6ECB}"/>
              </a:ext>
            </a:extLst>
          </p:cNvPr>
          <p:cNvGrpSpPr/>
          <p:nvPr/>
        </p:nvGrpSpPr>
        <p:grpSpPr>
          <a:xfrm rot="10800000">
            <a:off x="7526207" y="3240832"/>
            <a:ext cx="2654367" cy="278083"/>
            <a:chOff x="661400" y="2395172"/>
            <a:chExt cx="1421066" cy="331668"/>
          </a:xfrm>
        </p:grpSpPr>
        <p:cxnSp>
          <p:nvCxnSpPr>
            <p:cNvPr id="15" name="Google Shape;849;p85">
              <a:extLst>
                <a:ext uri="{FF2B5EF4-FFF2-40B4-BE49-F238E27FC236}">
                  <a16:creationId xmlns:a16="http://schemas.microsoft.com/office/drawing/2014/main" id="{C3AABB01-A4F3-435E-A1FC-C0A5370FF4FD}"/>
                </a:ext>
              </a:extLst>
            </p:cNvPr>
            <p:cNvCxnSpPr>
              <a:cxnSpLocks/>
            </p:cNvCxnSpPr>
            <p:nvPr/>
          </p:nvCxnSpPr>
          <p:spPr>
            <a:xfrm rot="10800000">
              <a:off x="1611800" y="2395200"/>
              <a:ext cx="470666" cy="331640"/>
            </a:xfrm>
            <a:prstGeom prst="straightConnector1">
              <a:avLst/>
            </a:prstGeom>
            <a:noFill/>
            <a:ln w="12700" cap="flat" cmpd="sng">
              <a:solidFill>
                <a:srgbClr val="1D5C60"/>
              </a:solidFill>
              <a:prstDash val="sysDot"/>
              <a:round/>
              <a:headEnd type="none" w="med" len="med"/>
              <a:tailEnd type="none" w="med" len="med"/>
            </a:ln>
          </p:spPr>
        </p:cxnSp>
        <p:cxnSp>
          <p:nvCxnSpPr>
            <p:cNvPr id="16" name="Google Shape;850;p85">
              <a:extLst>
                <a:ext uri="{FF2B5EF4-FFF2-40B4-BE49-F238E27FC236}">
                  <a16:creationId xmlns:a16="http://schemas.microsoft.com/office/drawing/2014/main" id="{59820654-9A62-494F-90DD-018F572B8C22}"/>
                </a:ext>
              </a:extLst>
            </p:cNvPr>
            <p:cNvCxnSpPr>
              <a:cxnSpLocks/>
            </p:cNvCxnSpPr>
            <p:nvPr/>
          </p:nvCxnSpPr>
          <p:spPr>
            <a:xfrm rot="10800000" flipH="1" flipV="1">
              <a:off x="661400" y="2395172"/>
              <a:ext cx="950400" cy="1"/>
            </a:xfrm>
            <a:prstGeom prst="straightConnector1">
              <a:avLst/>
            </a:prstGeom>
            <a:noFill/>
            <a:ln w="12700" cap="flat" cmpd="sng">
              <a:solidFill>
                <a:srgbClr val="1D5C60"/>
              </a:solidFill>
              <a:prstDash val="sysDot"/>
              <a:round/>
              <a:headEnd type="none" w="med" len="med"/>
              <a:tailEnd type="none" w="med" len="med"/>
            </a:ln>
          </p:spPr>
        </p:cxnSp>
      </p:grpSp>
      <p:sp>
        <p:nvSpPr>
          <p:cNvPr id="17" name="Google Shape;851;p85">
            <a:extLst>
              <a:ext uri="{FF2B5EF4-FFF2-40B4-BE49-F238E27FC236}">
                <a16:creationId xmlns:a16="http://schemas.microsoft.com/office/drawing/2014/main" id="{84F52402-A95F-4FD5-936F-6447AC80D66B}"/>
              </a:ext>
            </a:extLst>
          </p:cNvPr>
          <p:cNvSpPr txBox="1"/>
          <p:nvPr/>
        </p:nvSpPr>
        <p:spPr>
          <a:xfrm>
            <a:off x="8533458" y="3145340"/>
            <a:ext cx="1758914" cy="530000"/>
          </a:xfrm>
          <a:prstGeom prst="rect">
            <a:avLst/>
          </a:prstGeom>
          <a:noFill/>
          <a:ln>
            <a:noFill/>
          </a:ln>
        </p:spPr>
        <p:txBody>
          <a:bodyPr spcFirstLastPara="1" wrap="square" lIns="121900" tIns="121900" rIns="121900" bIns="121900" anchor="t" anchorCtr="0">
            <a:noAutofit/>
          </a:bodyPr>
          <a:lstStyle/>
          <a:p>
            <a:pPr algn="r"/>
            <a:r>
              <a:rPr lang="en" sz="1600" dirty="0">
                <a:solidFill>
                  <a:schemeClr val="dk1"/>
                </a:solidFill>
                <a:latin typeface="Times New Roman" panose="02020603050405020304" pitchFamily="18" charset="0"/>
                <a:cs typeface="Times New Roman" panose="02020603050405020304" pitchFamily="18" charset="0"/>
              </a:rPr>
              <a:t>Computing Nodes </a:t>
            </a:r>
            <a:endParaRPr sz="1600" dirty="0">
              <a:solidFill>
                <a:schemeClr val="dk1"/>
              </a:solidFill>
              <a:latin typeface="Times New Roman" panose="02020603050405020304" pitchFamily="18" charset="0"/>
              <a:cs typeface="Times New Roman" panose="02020603050405020304" pitchFamily="18" charset="0"/>
            </a:endParaRPr>
          </a:p>
          <a:p>
            <a:pPr algn="r"/>
            <a:r>
              <a:rPr lang="en" sz="1600" dirty="0">
                <a:solidFill>
                  <a:schemeClr val="dk1"/>
                </a:solidFill>
                <a:latin typeface="Times New Roman" panose="02020603050405020304" pitchFamily="18" charset="0"/>
                <a:cs typeface="Times New Roman" panose="02020603050405020304" pitchFamily="18" charset="0"/>
              </a:rPr>
              <a:t>Details and Code</a:t>
            </a:r>
            <a:endParaRPr sz="1600" dirty="0">
              <a:latin typeface="Times New Roman" panose="02020603050405020304" pitchFamily="18" charset="0"/>
              <a:cs typeface="Times New Roman" panose="02020603050405020304" pitchFamily="18" charset="0"/>
            </a:endParaRPr>
          </a:p>
        </p:txBody>
      </p:sp>
      <p:grpSp>
        <p:nvGrpSpPr>
          <p:cNvPr id="18" name="Google Shape;848;p85">
            <a:extLst>
              <a:ext uri="{FF2B5EF4-FFF2-40B4-BE49-F238E27FC236}">
                <a16:creationId xmlns:a16="http://schemas.microsoft.com/office/drawing/2014/main" id="{069ECD6F-7068-46A3-B9C4-3B522608A3B2}"/>
              </a:ext>
            </a:extLst>
          </p:cNvPr>
          <p:cNvGrpSpPr/>
          <p:nvPr/>
        </p:nvGrpSpPr>
        <p:grpSpPr>
          <a:xfrm rot="10800000" flipH="1" flipV="1">
            <a:off x="2127380" y="1579985"/>
            <a:ext cx="2952105" cy="1326922"/>
            <a:chOff x="661398" y="2395173"/>
            <a:chExt cx="1444801" cy="462330"/>
          </a:xfrm>
        </p:grpSpPr>
        <p:cxnSp>
          <p:nvCxnSpPr>
            <p:cNvPr id="19" name="Google Shape;849;p85">
              <a:extLst>
                <a:ext uri="{FF2B5EF4-FFF2-40B4-BE49-F238E27FC236}">
                  <a16:creationId xmlns:a16="http://schemas.microsoft.com/office/drawing/2014/main" id="{014A70F0-5FDE-4B6F-8986-1EDDC3B4EFC6}"/>
                </a:ext>
              </a:extLst>
            </p:cNvPr>
            <p:cNvCxnSpPr>
              <a:cxnSpLocks/>
            </p:cNvCxnSpPr>
            <p:nvPr/>
          </p:nvCxnSpPr>
          <p:spPr>
            <a:xfrm rot="10800000">
              <a:off x="1611799" y="2395203"/>
              <a:ext cx="494400" cy="462300"/>
            </a:xfrm>
            <a:prstGeom prst="straightConnector1">
              <a:avLst/>
            </a:prstGeom>
            <a:noFill/>
            <a:ln w="12700" cap="flat" cmpd="sng">
              <a:solidFill>
                <a:srgbClr val="1D5C60"/>
              </a:solidFill>
              <a:prstDash val="sysDot"/>
              <a:round/>
              <a:headEnd type="none" w="med" len="med"/>
              <a:tailEnd type="none" w="med" len="med"/>
            </a:ln>
          </p:spPr>
        </p:cxnSp>
        <p:cxnSp>
          <p:nvCxnSpPr>
            <p:cNvPr id="20" name="Google Shape;850;p85">
              <a:extLst>
                <a:ext uri="{FF2B5EF4-FFF2-40B4-BE49-F238E27FC236}">
                  <a16:creationId xmlns:a16="http://schemas.microsoft.com/office/drawing/2014/main" id="{C6EE1C4F-FCDC-4B4E-B20C-42D80333AABF}"/>
                </a:ext>
              </a:extLst>
            </p:cNvPr>
            <p:cNvCxnSpPr>
              <a:cxnSpLocks/>
            </p:cNvCxnSpPr>
            <p:nvPr/>
          </p:nvCxnSpPr>
          <p:spPr>
            <a:xfrm rot="10800000" flipH="1" flipV="1">
              <a:off x="661398" y="2395173"/>
              <a:ext cx="950400" cy="1"/>
            </a:xfrm>
            <a:prstGeom prst="straightConnector1">
              <a:avLst/>
            </a:prstGeom>
            <a:noFill/>
            <a:ln w="12700" cap="flat" cmpd="sng">
              <a:solidFill>
                <a:srgbClr val="1D5C60"/>
              </a:solidFill>
              <a:prstDash val="sysDot"/>
              <a:round/>
              <a:headEnd type="none" w="med" len="med"/>
              <a:tailEnd type="none" w="med" len="med"/>
            </a:ln>
          </p:spPr>
        </p:cxnSp>
      </p:grpSp>
      <p:grpSp>
        <p:nvGrpSpPr>
          <p:cNvPr id="22" name="Google Shape;848;p85">
            <a:extLst>
              <a:ext uri="{FF2B5EF4-FFF2-40B4-BE49-F238E27FC236}">
                <a16:creationId xmlns:a16="http://schemas.microsoft.com/office/drawing/2014/main" id="{89F173F4-58AC-458C-9DAA-6337740325AA}"/>
              </a:ext>
            </a:extLst>
          </p:cNvPr>
          <p:cNvGrpSpPr/>
          <p:nvPr/>
        </p:nvGrpSpPr>
        <p:grpSpPr>
          <a:xfrm rot="10800000" flipV="1">
            <a:off x="7526208" y="1097315"/>
            <a:ext cx="2573406" cy="727933"/>
            <a:chOff x="661400" y="2395172"/>
            <a:chExt cx="1444800" cy="462328"/>
          </a:xfrm>
        </p:grpSpPr>
        <p:cxnSp>
          <p:nvCxnSpPr>
            <p:cNvPr id="24" name="Google Shape;849;p85">
              <a:extLst>
                <a:ext uri="{FF2B5EF4-FFF2-40B4-BE49-F238E27FC236}">
                  <a16:creationId xmlns:a16="http://schemas.microsoft.com/office/drawing/2014/main" id="{4D14200D-C8D6-4AD8-A6AB-34C1EE354864}"/>
                </a:ext>
              </a:extLst>
            </p:cNvPr>
            <p:cNvCxnSpPr/>
            <p:nvPr/>
          </p:nvCxnSpPr>
          <p:spPr>
            <a:xfrm rot="10800000">
              <a:off x="1611800" y="2395200"/>
              <a:ext cx="494400" cy="462300"/>
            </a:xfrm>
            <a:prstGeom prst="straightConnector1">
              <a:avLst/>
            </a:prstGeom>
            <a:noFill/>
            <a:ln w="12700" cap="flat" cmpd="sng">
              <a:solidFill>
                <a:srgbClr val="1D5C60"/>
              </a:solidFill>
              <a:prstDash val="sysDot"/>
              <a:round/>
              <a:headEnd type="none" w="med" len="med"/>
              <a:tailEnd type="none" w="med" len="med"/>
            </a:ln>
          </p:spPr>
        </p:cxnSp>
        <p:cxnSp>
          <p:nvCxnSpPr>
            <p:cNvPr id="25" name="Google Shape;850;p85">
              <a:extLst>
                <a:ext uri="{FF2B5EF4-FFF2-40B4-BE49-F238E27FC236}">
                  <a16:creationId xmlns:a16="http://schemas.microsoft.com/office/drawing/2014/main" id="{172B1D4F-CB7F-4603-BC0F-4E9E1B7C13E2}"/>
                </a:ext>
              </a:extLst>
            </p:cNvPr>
            <p:cNvCxnSpPr>
              <a:cxnSpLocks/>
            </p:cNvCxnSpPr>
            <p:nvPr/>
          </p:nvCxnSpPr>
          <p:spPr>
            <a:xfrm rot="10800000" flipH="1" flipV="1">
              <a:off x="661400" y="2395172"/>
              <a:ext cx="950400" cy="1"/>
            </a:xfrm>
            <a:prstGeom prst="straightConnector1">
              <a:avLst/>
            </a:prstGeom>
            <a:noFill/>
            <a:ln w="12700" cap="flat" cmpd="sng">
              <a:solidFill>
                <a:srgbClr val="1D5C60"/>
              </a:solidFill>
              <a:prstDash val="sysDot"/>
              <a:round/>
              <a:headEnd type="none" w="med" len="med"/>
              <a:tailEnd type="none" w="med" len="med"/>
            </a:ln>
          </p:spPr>
        </p:cxnSp>
      </p:grpSp>
      <p:sp>
        <p:nvSpPr>
          <p:cNvPr id="26" name="Google Shape;851;p85">
            <a:extLst>
              <a:ext uri="{FF2B5EF4-FFF2-40B4-BE49-F238E27FC236}">
                <a16:creationId xmlns:a16="http://schemas.microsoft.com/office/drawing/2014/main" id="{79C14BCA-F516-49D8-BCF6-3F0B586E5427}"/>
              </a:ext>
            </a:extLst>
          </p:cNvPr>
          <p:cNvSpPr txBox="1"/>
          <p:nvPr/>
        </p:nvSpPr>
        <p:spPr>
          <a:xfrm>
            <a:off x="8651476" y="709843"/>
            <a:ext cx="1547758" cy="530000"/>
          </a:xfrm>
          <a:prstGeom prst="rect">
            <a:avLst/>
          </a:prstGeom>
          <a:noFill/>
          <a:ln>
            <a:noFill/>
          </a:ln>
        </p:spPr>
        <p:txBody>
          <a:bodyPr spcFirstLastPara="1" wrap="square" lIns="121900" tIns="121900" rIns="121900" bIns="121900" anchor="t" anchorCtr="0">
            <a:noAutofit/>
          </a:bodyPr>
          <a:lstStyle/>
          <a:p>
            <a:pPr algn="r"/>
            <a:r>
              <a:rPr lang="en-US" sz="1600" dirty="0">
                <a:solidFill>
                  <a:schemeClr val="dk1"/>
                </a:solidFill>
                <a:latin typeface="Times New Roman" panose="02020603050405020304" pitchFamily="18" charset="0"/>
                <a:cs typeface="Times New Roman" panose="02020603050405020304" pitchFamily="18" charset="0"/>
              </a:rPr>
              <a:t>Computational Graph Analysis</a:t>
            </a:r>
            <a:endParaRPr lang="en-US" sz="1600" dirty="0">
              <a:latin typeface="Times New Roman" panose="02020603050405020304" pitchFamily="18" charset="0"/>
              <a:cs typeface="Times New Roman" panose="02020603050405020304" pitchFamily="18" charset="0"/>
            </a:endParaRPr>
          </a:p>
        </p:txBody>
      </p:sp>
      <p:cxnSp>
        <p:nvCxnSpPr>
          <p:cNvPr id="29" name="Google Shape;849;p85">
            <a:extLst>
              <a:ext uri="{FF2B5EF4-FFF2-40B4-BE49-F238E27FC236}">
                <a16:creationId xmlns:a16="http://schemas.microsoft.com/office/drawing/2014/main" id="{10A30017-6A2A-4082-8542-0A002DDDA1A2}"/>
              </a:ext>
            </a:extLst>
          </p:cNvPr>
          <p:cNvCxnSpPr>
            <a:cxnSpLocks/>
            <a:stCxn id="13" idx="0"/>
          </p:cNvCxnSpPr>
          <p:nvPr/>
        </p:nvCxnSpPr>
        <p:spPr>
          <a:xfrm flipH="1" flipV="1">
            <a:off x="6872983" y="4062323"/>
            <a:ext cx="672595" cy="494852"/>
          </a:xfrm>
          <a:prstGeom prst="straightConnector1">
            <a:avLst/>
          </a:prstGeom>
          <a:noFill/>
          <a:ln w="12700" cap="flat" cmpd="sng">
            <a:solidFill>
              <a:srgbClr val="1D5C60"/>
            </a:solidFill>
            <a:prstDash val="sysDot"/>
            <a:round/>
            <a:headEnd type="none" w="med" len="med"/>
            <a:tailEnd type="none" w="med" len="med"/>
          </a:ln>
        </p:spPr>
      </p:cxnSp>
      <p:cxnSp>
        <p:nvCxnSpPr>
          <p:cNvPr id="31" name="Google Shape;849;p85">
            <a:extLst>
              <a:ext uri="{FF2B5EF4-FFF2-40B4-BE49-F238E27FC236}">
                <a16:creationId xmlns:a16="http://schemas.microsoft.com/office/drawing/2014/main" id="{B773147D-3055-4711-B2FF-6CE88E128770}"/>
              </a:ext>
            </a:extLst>
          </p:cNvPr>
          <p:cNvCxnSpPr>
            <a:cxnSpLocks/>
          </p:cNvCxnSpPr>
          <p:nvPr/>
        </p:nvCxnSpPr>
        <p:spPr>
          <a:xfrm flipH="1">
            <a:off x="2568691" y="4028979"/>
            <a:ext cx="1335242" cy="663868"/>
          </a:xfrm>
          <a:prstGeom prst="straightConnector1">
            <a:avLst/>
          </a:prstGeom>
          <a:noFill/>
          <a:ln w="12700" cap="flat" cmpd="sng">
            <a:solidFill>
              <a:srgbClr val="1D5C60"/>
            </a:solidFill>
            <a:prstDash val="sysDot"/>
            <a:round/>
            <a:headEnd type="none" w="med" len="med"/>
            <a:tailEnd type="none" w="med" len="med"/>
          </a:ln>
        </p:spPr>
      </p:cxnSp>
      <p:cxnSp>
        <p:nvCxnSpPr>
          <p:cNvPr id="34" name="Google Shape;849;p85">
            <a:extLst>
              <a:ext uri="{FF2B5EF4-FFF2-40B4-BE49-F238E27FC236}">
                <a16:creationId xmlns:a16="http://schemas.microsoft.com/office/drawing/2014/main" id="{162B7474-4632-4B05-833E-BFB09DA626A6}"/>
              </a:ext>
            </a:extLst>
          </p:cNvPr>
          <p:cNvCxnSpPr>
            <a:cxnSpLocks/>
          </p:cNvCxnSpPr>
          <p:nvPr/>
        </p:nvCxnSpPr>
        <p:spPr>
          <a:xfrm flipH="1">
            <a:off x="4563985" y="4019997"/>
            <a:ext cx="535175" cy="537178"/>
          </a:xfrm>
          <a:prstGeom prst="straightConnector1">
            <a:avLst/>
          </a:prstGeom>
          <a:noFill/>
          <a:ln w="12700" cap="flat" cmpd="sng">
            <a:solidFill>
              <a:srgbClr val="1D5C60"/>
            </a:solidFill>
            <a:prstDash val="sysDot"/>
            <a:round/>
            <a:headEnd type="none" w="med" len="med"/>
            <a:tailEnd type="none" w="med" len="med"/>
          </a:ln>
        </p:spPr>
      </p:cxnSp>
      <p:sp>
        <p:nvSpPr>
          <p:cNvPr id="48" name="Google Shape;851;p85">
            <a:extLst>
              <a:ext uri="{FF2B5EF4-FFF2-40B4-BE49-F238E27FC236}">
                <a16:creationId xmlns:a16="http://schemas.microsoft.com/office/drawing/2014/main" id="{1100E243-4228-43F1-A7B9-40122785F0BC}"/>
              </a:ext>
            </a:extLst>
          </p:cNvPr>
          <p:cNvSpPr txBox="1"/>
          <p:nvPr/>
        </p:nvSpPr>
        <p:spPr>
          <a:xfrm>
            <a:off x="-42064" y="3994224"/>
            <a:ext cx="2878944" cy="396642"/>
          </a:xfrm>
          <a:prstGeom prst="rect">
            <a:avLst/>
          </a:prstGeom>
          <a:noFill/>
          <a:ln>
            <a:noFill/>
          </a:ln>
        </p:spPr>
        <p:txBody>
          <a:bodyPr spcFirstLastPara="1" wrap="square" lIns="121900" tIns="121900" rIns="121900" bIns="121900" anchor="t" anchorCtr="0">
            <a:noAutofit/>
          </a:bodyPr>
          <a:lstStyle/>
          <a:p>
            <a:pPr algn="ctr"/>
            <a:r>
              <a:rPr lang="en-US" sz="1600" i="1" dirty="0">
                <a:solidFill>
                  <a:schemeClr val="dk1"/>
                </a:solidFill>
                <a:latin typeface="Times New Roman" panose="02020603050405020304" pitchFamily="18" charset="0"/>
                <a:cs typeface="Times New Roman" panose="02020603050405020304" pitchFamily="18" charset="0"/>
              </a:rPr>
              <a:t>Interchangeable Windows:</a:t>
            </a:r>
            <a:endParaRPr lang="en-US" sz="1600" i="1" dirty="0">
              <a:latin typeface="Times New Roman" panose="02020603050405020304" pitchFamily="18" charset="0"/>
              <a:cs typeface="Times New Roman" panose="02020603050405020304" pitchFamily="18" charset="0"/>
            </a:endParaRPr>
          </a:p>
        </p:txBody>
      </p:sp>
      <p:sp>
        <p:nvSpPr>
          <p:cNvPr id="49" name="Google Shape;851;p85">
            <a:extLst>
              <a:ext uri="{FF2B5EF4-FFF2-40B4-BE49-F238E27FC236}">
                <a16:creationId xmlns:a16="http://schemas.microsoft.com/office/drawing/2014/main" id="{51C60801-4E47-4540-960E-7BC3C9159A1C}"/>
              </a:ext>
            </a:extLst>
          </p:cNvPr>
          <p:cNvSpPr txBox="1"/>
          <p:nvPr/>
        </p:nvSpPr>
        <p:spPr>
          <a:xfrm>
            <a:off x="111967" y="6360440"/>
            <a:ext cx="2307696" cy="396642"/>
          </a:xfrm>
          <a:prstGeom prst="rect">
            <a:avLst/>
          </a:prstGeom>
          <a:noFill/>
          <a:ln>
            <a:noFill/>
          </a:ln>
        </p:spPr>
        <p:txBody>
          <a:bodyPr spcFirstLastPara="1" wrap="square" lIns="121900" tIns="121900" rIns="121900" bIns="121900" anchor="t" anchorCtr="0">
            <a:noAutofit/>
          </a:bodyPr>
          <a:lstStyle/>
          <a:p>
            <a:pPr algn="r"/>
            <a:r>
              <a:rPr lang="en-US" sz="1600" dirty="0">
                <a:solidFill>
                  <a:schemeClr val="dk1"/>
                </a:solidFill>
                <a:latin typeface="Times New Roman" panose="02020603050405020304" pitchFamily="18" charset="0"/>
                <a:cs typeface="Times New Roman" panose="02020603050405020304" pitchFamily="18" charset="0"/>
              </a:rPr>
              <a:t>Assembler Live Control</a:t>
            </a:r>
            <a:endParaRPr lang="en-US" sz="1600" dirty="0">
              <a:latin typeface="Times New Roman" panose="02020603050405020304" pitchFamily="18" charset="0"/>
              <a:cs typeface="Times New Roman" panose="02020603050405020304" pitchFamily="18" charset="0"/>
            </a:endParaRPr>
          </a:p>
        </p:txBody>
      </p:sp>
      <p:sp>
        <p:nvSpPr>
          <p:cNvPr id="50" name="Google Shape;851;p85">
            <a:extLst>
              <a:ext uri="{FF2B5EF4-FFF2-40B4-BE49-F238E27FC236}">
                <a16:creationId xmlns:a16="http://schemas.microsoft.com/office/drawing/2014/main" id="{5703CDE8-D0BC-4824-8E49-A291CE2742FC}"/>
              </a:ext>
            </a:extLst>
          </p:cNvPr>
          <p:cNvSpPr txBox="1"/>
          <p:nvPr/>
        </p:nvSpPr>
        <p:spPr>
          <a:xfrm>
            <a:off x="9292962" y="6360440"/>
            <a:ext cx="2306432" cy="396642"/>
          </a:xfrm>
          <a:prstGeom prst="rect">
            <a:avLst/>
          </a:prstGeom>
          <a:noFill/>
          <a:ln>
            <a:noFill/>
          </a:ln>
        </p:spPr>
        <p:txBody>
          <a:bodyPr spcFirstLastPara="1" wrap="square" lIns="121900" tIns="121900" rIns="121900" bIns="121900" anchor="t" anchorCtr="0">
            <a:noAutofit/>
          </a:bodyPr>
          <a:lstStyle/>
          <a:p>
            <a:pPr algn="r"/>
            <a:r>
              <a:rPr lang="en-US" sz="1600" dirty="0">
                <a:solidFill>
                  <a:schemeClr val="dk1"/>
                </a:solidFill>
                <a:latin typeface="Times New Roman" panose="02020603050405020304" pitchFamily="18" charset="0"/>
                <a:cs typeface="Times New Roman" panose="02020603050405020304" pitchFamily="18" charset="0"/>
              </a:rPr>
              <a:t>Physics Simulation</a:t>
            </a:r>
            <a:endParaRPr lang="en-US" sz="1600" dirty="0">
              <a:latin typeface="Times New Roman" panose="02020603050405020304" pitchFamily="18" charset="0"/>
              <a:cs typeface="Times New Roman" panose="02020603050405020304" pitchFamily="18" charset="0"/>
            </a:endParaRPr>
          </a:p>
        </p:txBody>
      </p:sp>
      <p:sp>
        <p:nvSpPr>
          <p:cNvPr id="51" name="Google Shape;851;p85">
            <a:extLst>
              <a:ext uri="{FF2B5EF4-FFF2-40B4-BE49-F238E27FC236}">
                <a16:creationId xmlns:a16="http://schemas.microsoft.com/office/drawing/2014/main" id="{587D8041-2467-4683-A8E2-542D54EBAE1A}"/>
              </a:ext>
            </a:extLst>
          </p:cNvPr>
          <p:cNvSpPr txBox="1"/>
          <p:nvPr/>
        </p:nvSpPr>
        <p:spPr>
          <a:xfrm>
            <a:off x="5713027" y="6360440"/>
            <a:ext cx="3289257" cy="396642"/>
          </a:xfrm>
          <a:prstGeom prst="rect">
            <a:avLst/>
          </a:prstGeom>
          <a:noFill/>
          <a:ln>
            <a:noFill/>
          </a:ln>
        </p:spPr>
        <p:txBody>
          <a:bodyPr spcFirstLastPara="1" wrap="square" lIns="121900" tIns="121900" rIns="121900" bIns="121900" anchor="t" anchorCtr="0">
            <a:noAutofit/>
          </a:bodyPr>
          <a:lstStyle/>
          <a:p>
            <a:pPr algn="r"/>
            <a:r>
              <a:rPr lang="en-US" sz="1600" dirty="0">
                <a:solidFill>
                  <a:schemeClr val="dk1"/>
                </a:solidFill>
                <a:latin typeface="Times New Roman" panose="02020603050405020304" pitchFamily="18" charset="0"/>
                <a:cs typeface="Times New Roman" panose="02020603050405020304" pitchFamily="18" charset="0"/>
              </a:rPr>
              <a:t>Convolutional Neural Networks</a:t>
            </a:r>
            <a:endParaRPr lang="en-US" sz="1600" dirty="0">
              <a:latin typeface="Times New Roman" panose="02020603050405020304" pitchFamily="18" charset="0"/>
              <a:cs typeface="Times New Roman" panose="02020603050405020304" pitchFamily="18" charset="0"/>
            </a:endParaRPr>
          </a:p>
        </p:txBody>
      </p:sp>
      <p:pic>
        <p:nvPicPr>
          <p:cNvPr id="40" name="Google Shape;835;p85">
            <a:extLst>
              <a:ext uri="{FF2B5EF4-FFF2-40B4-BE49-F238E27FC236}">
                <a16:creationId xmlns:a16="http://schemas.microsoft.com/office/drawing/2014/main" id="{007C6B3A-F4F5-4752-AB95-1998487BB3F8}"/>
              </a:ext>
            </a:extLst>
          </p:cNvPr>
          <p:cNvPicPr preferRelativeResize="0"/>
          <p:nvPr/>
        </p:nvPicPr>
        <p:blipFill rotWithShape="1">
          <a:blip r:embed="rId5">
            <a:alphaModFix/>
          </a:blip>
          <a:srcRect t="53561" r="50976" b="2986"/>
          <a:stretch/>
        </p:blipFill>
        <p:spPr>
          <a:xfrm>
            <a:off x="199053" y="4610902"/>
            <a:ext cx="2552532" cy="1768511"/>
          </a:xfrm>
          <a:prstGeom prst="rect">
            <a:avLst/>
          </a:prstGeom>
          <a:noFill/>
          <a:ln>
            <a:noFill/>
          </a:ln>
          <a:effectLst>
            <a:outerShdw blurRad="57150" dist="19050" dir="5400000" algn="bl" rotWithShape="0">
              <a:srgbClr val="000000">
                <a:alpha val="50000"/>
              </a:srgbClr>
            </a:outerShdw>
          </a:effectLst>
        </p:spPr>
      </p:pic>
      <p:grpSp>
        <p:nvGrpSpPr>
          <p:cNvPr id="41" name="Group 40">
            <a:extLst>
              <a:ext uri="{FF2B5EF4-FFF2-40B4-BE49-F238E27FC236}">
                <a16:creationId xmlns:a16="http://schemas.microsoft.com/office/drawing/2014/main" id="{E45ADE39-B1A4-4575-9016-643F908AE1D0}"/>
              </a:ext>
            </a:extLst>
          </p:cNvPr>
          <p:cNvGrpSpPr/>
          <p:nvPr/>
        </p:nvGrpSpPr>
        <p:grpSpPr>
          <a:xfrm>
            <a:off x="3129580" y="4476081"/>
            <a:ext cx="2714416" cy="1903332"/>
            <a:chOff x="10722449" y="3595621"/>
            <a:chExt cx="2840771" cy="2007794"/>
          </a:xfrm>
          <a:effectLst>
            <a:outerShdw blurRad="63500" sx="102000" sy="102000" algn="ctr" rotWithShape="0">
              <a:prstClr val="black">
                <a:alpha val="40000"/>
              </a:prstClr>
            </a:outerShdw>
          </a:effectLst>
        </p:grpSpPr>
        <p:sp>
          <p:nvSpPr>
            <p:cNvPr id="37" name="Rectangle 36">
              <a:extLst>
                <a:ext uri="{FF2B5EF4-FFF2-40B4-BE49-F238E27FC236}">
                  <a16:creationId xmlns:a16="http://schemas.microsoft.com/office/drawing/2014/main" id="{F00EB6BB-8984-4233-ADD9-31214D6E6517}"/>
                </a:ext>
              </a:extLst>
            </p:cNvPr>
            <p:cNvSpPr/>
            <p:nvPr/>
          </p:nvSpPr>
          <p:spPr>
            <a:xfrm>
              <a:off x="10820782" y="3694000"/>
              <a:ext cx="2742438" cy="1909415"/>
            </a:xfrm>
            <a:prstGeom prst="rect">
              <a:avLst/>
            </a:prstGeom>
            <a:solidFill>
              <a:srgbClr val="020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8D35E4B2-F8A5-4FB9-8BF1-7E887369F0CA}"/>
                </a:ext>
              </a:extLst>
            </p:cNvPr>
            <p:cNvPicPr>
              <a:picLocks noChangeAspect="1"/>
            </p:cNvPicPr>
            <p:nvPr/>
          </p:nvPicPr>
          <p:blipFill>
            <a:blip r:embed="rId6"/>
            <a:stretch>
              <a:fillRect/>
            </a:stretch>
          </p:blipFill>
          <p:spPr>
            <a:xfrm>
              <a:off x="10820781" y="3855261"/>
              <a:ext cx="2742438" cy="1748154"/>
            </a:xfrm>
            <a:prstGeom prst="rect">
              <a:avLst/>
            </a:prstGeom>
          </p:spPr>
        </p:pic>
        <p:sp>
          <p:nvSpPr>
            <p:cNvPr id="46" name="Google Shape;851;p85">
              <a:extLst>
                <a:ext uri="{FF2B5EF4-FFF2-40B4-BE49-F238E27FC236}">
                  <a16:creationId xmlns:a16="http://schemas.microsoft.com/office/drawing/2014/main" id="{1487EF69-20A6-4DE2-94F9-D919C5787F41}"/>
                </a:ext>
              </a:extLst>
            </p:cNvPr>
            <p:cNvSpPr txBox="1"/>
            <p:nvPr/>
          </p:nvSpPr>
          <p:spPr>
            <a:xfrm>
              <a:off x="10722449" y="3595621"/>
              <a:ext cx="672204" cy="258770"/>
            </a:xfrm>
            <a:prstGeom prst="rect">
              <a:avLst/>
            </a:prstGeom>
            <a:noFill/>
            <a:ln>
              <a:noFill/>
            </a:ln>
          </p:spPr>
          <p:txBody>
            <a:bodyPr spcFirstLastPara="1" wrap="square" lIns="121900" tIns="121900" rIns="121900" bIns="121900" anchor="t" anchorCtr="0">
              <a:noAutofit/>
            </a:bodyPr>
            <a:lstStyle/>
            <a:p>
              <a:r>
                <a:rPr lang="en-US" sz="600" i="1" dirty="0">
                  <a:solidFill>
                    <a:schemeClr val="bg1"/>
                  </a:solidFill>
                  <a:latin typeface="Times New Roman" panose="02020603050405020304" pitchFamily="18" charset="0"/>
                  <a:cs typeface="Times New Roman" panose="02020603050405020304" pitchFamily="18" charset="0"/>
                </a:rPr>
                <a:t>Optimization</a:t>
              </a:r>
              <a:endParaRPr sz="600" i="1" dirty="0">
                <a:solidFill>
                  <a:schemeClr val="bg1"/>
                </a:solidFill>
                <a:latin typeface="Times New Roman" panose="02020603050405020304" pitchFamily="18" charset="0"/>
                <a:cs typeface="Times New Roman" panose="02020603050405020304" pitchFamily="18" charset="0"/>
              </a:endParaRPr>
            </a:p>
          </p:txBody>
        </p:sp>
      </p:grpSp>
      <p:cxnSp>
        <p:nvCxnSpPr>
          <p:cNvPr id="52" name="Google Shape;849;p85">
            <a:extLst>
              <a:ext uri="{FF2B5EF4-FFF2-40B4-BE49-F238E27FC236}">
                <a16:creationId xmlns:a16="http://schemas.microsoft.com/office/drawing/2014/main" id="{F16A7EDB-3F31-4D8E-8058-C396A36FD399}"/>
              </a:ext>
            </a:extLst>
          </p:cNvPr>
          <p:cNvCxnSpPr>
            <a:cxnSpLocks/>
          </p:cNvCxnSpPr>
          <p:nvPr/>
        </p:nvCxnSpPr>
        <p:spPr>
          <a:xfrm flipH="1" flipV="1">
            <a:off x="8151305" y="4062323"/>
            <a:ext cx="1101906" cy="510375"/>
          </a:xfrm>
          <a:prstGeom prst="straightConnector1">
            <a:avLst/>
          </a:prstGeom>
          <a:noFill/>
          <a:ln w="12700" cap="flat" cmpd="sng">
            <a:solidFill>
              <a:srgbClr val="1D5C60"/>
            </a:solidFill>
            <a:prstDash val="sysDot"/>
            <a:round/>
            <a:headEnd type="none" w="med" len="med"/>
            <a:tailEnd type="none" w="med" len="med"/>
          </a:ln>
        </p:spPr>
      </p:cxnSp>
      <p:sp>
        <p:nvSpPr>
          <p:cNvPr id="60" name="Google Shape;851;p85">
            <a:extLst>
              <a:ext uri="{FF2B5EF4-FFF2-40B4-BE49-F238E27FC236}">
                <a16:creationId xmlns:a16="http://schemas.microsoft.com/office/drawing/2014/main" id="{A5DCF5E0-B676-4CC2-983E-08CCDB1D818F}"/>
              </a:ext>
            </a:extLst>
          </p:cNvPr>
          <p:cNvSpPr txBox="1"/>
          <p:nvPr/>
        </p:nvSpPr>
        <p:spPr>
          <a:xfrm>
            <a:off x="2806743" y="6360440"/>
            <a:ext cx="3289257" cy="396642"/>
          </a:xfrm>
          <a:prstGeom prst="rect">
            <a:avLst/>
          </a:prstGeom>
          <a:noFill/>
          <a:ln>
            <a:noFill/>
          </a:ln>
        </p:spPr>
        <p:txBody>
          <a:bodyPr spcFirstLastPara="1" wrap="square" lIns="121900" tIns="121900" rIns="121900" bIns="121900" anchor="t" anchorCtr="0">
            <a:noAutofit/>
          </a:bodyPr>
          <a:lstStyle/>
          <a:p>
            <a:pPr algn="ctr"/>
            <a:r>
              <a:rPr lang="en-US" sz="1600" dirty="0">
                <a:solidFill>
                  <a:schemeClr val="dk1"/>
                </a:solidFill>
                <a:latin typeface="Times New Roman" panose="02020603050405020304" pitchFamily="18" charset="0"/>
                <a:cs typeface="Times New Roman" panose="02020603050405020304" pitchFamily="18" charset="0"/>
              </a:rPr>
              <a:t>Optimization</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5029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TotalTime>
  <Words>845</Words>
  <Application>Microsoft Office PowerPoint</Application>
  <PresentationFormat>Widescreen</PresentationFormat>
  <Paragraphs>76</Paragraphs>
  <Slides>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Times New Roman</vt:lpstr>
      <vt:lpstr>Office Theme</vt:lpstr>
      <vt:lpstr>PowerPoint Presentation</vt:lpstr>
      <vt:lpstr>Machine Learning Application</vt:lpstr>
      <vt:lpstr>Integrated Physical Computing Design Tools</vt:lpstr>
      <vt:lpstr>Joint Hardware and Software Design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Amira Abdel-Rahman</dc:creator>
  <cp:lastModifiedBy>Amira Abdel-Rahman</cp:lastModifiedBy>
  <cp:revision>11</cp:revision>
  <dcterms:created xsi:type="dcterms:W3CDTF">2020-06-15T04:04:12Z</dcterms:created>
  <dcterms:modified xsi:type="dcterms:W3CDTF">2020-06-18T10:23:02Z</dcterms:modified>
</cp:coreProperties>
</file>